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handoutMasterIdLst>
    <p:handoutMasterId r:id="rId9"/>
  </p:handoutMasterIdLst>
  <p:sldIdLst>
    <p:sldId id="256" r:id="rId2"/>
    <p:sldId id="276" r:id="rId3"/>
    <p:sldId id="278" r:id="rId4"/>
    <p:sldId id="281" r:id="rId5"/>
    <p:sldId id="274" r:id="rId6"/>
    <p:sldId id="275"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A0"/>
    <a:srgbClr val="FFD100"/>
    <a:srgbClr val="0C2340"/>
    <a:srgbClr val="0085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76"/>
    <p:restoredTop sz="77273"/>
  </p:normalViewPr>
  <p:slideViewPr>
    <p:cSldViewPr snapToGrid="0" snapToObjects="1">
      <p:cViewPr varScale="1">
        <p:scale>
          <a:sx n="88" d="100"/>
          <a:sy n="88" d="100"/>
        </p:scale>
        <p:origin x="1752" y="192"/>
      </p:cViewPr>
      <p:guideLst>
        <p:guide pos="3840"/>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showGuides="1">
      <p:cViewPr varScale="1">
        <p:scale>
          <a:sx n="150" d="100"/>
          <a:sy n="150" d="100"/>
        </p:scale>
        <p:origin x="4160"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10/9/24</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330E24-4AF4-744C-A976-BB2CF4BE0A06}" type="datetimeFigureOut">
              <a:rPr lang="en-US" smtClean="0"/>
              <a:t>10/9/24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ECC610-5721-6F4D-B2B9-8C66FCE96C21}" type="slidenum">
              <a:rPr lang="en-US" smtClean="0"/>
              <a:t>‹#›</a:t>
            </a:fld>
            <a:endParaRPr lang="en-US"/>
          </a:p>
        </p:txBody>
      </p:sp>
    </p:spTree>
    <p:extLst>
      <p:ext uri="{BB962C8B-B14F-4D97-AF65-F5344CB8AC3E}">
        <p14:creationId xmlns:p14="http://schemas.microsoft.com/office/powerpoint/2010/main" val="541482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lesson 1, we discussed that milk and other</a:t>
            </a:r>
            <a:r>
              <a:rPr lang="en-US" baseline="0" dirty="0"/>
              <a:t> dairy products come from cows, specifically dairy cows. We also talked about the different types of dairy cows and their babies. </a:t>
            </a:r>
          </a:p>
          <a:p>
            <a:r>
              <a:rPr lang="en-US" baseline="0" dirty="0"/>
              <a:t>Today we are going to learn a little bit more about Dairy Farms and meet a special dairy calf and her mom. </a:t>
            </a:r>
            <a:endParaRPr lang="en-US" dirty="0"/>
          </a:p>
        </p:txBody>
      </p:sp>
      <p:sp>
        <p:nvSpPr>
          <p:cNvPr id="4" name="Slide Number Placeholder 3"/>
          <p:cNvSpPr>
            <a:spLocks noGrp="1"/>
          </p:cNvSpPr>
          <p:nvPr>
            <p:ph type="sldNum" sz="quarter" idx="5"/>
          </p:nvPr>
        </p:nvSpPr>
        <p:spPr/>
        <p:txBody>
          <a:bodyPr/>
          <a:lstStyle/>
          <a:p>
            <a:fld id="{E0ECC610-5721-6F4D-B2B9-8C66FCE96C21}" type="slidenum">
              <a:rPr lang="en-US" smtClean="0"/>
              <a:t>2</a:t>
            </a:fld>
            <a:endParaRPr lang="en-US"/>
          </a:p>
        </p:txBody>
      </p:sp>
    </p:spTree>
    <p:extLst>
      <p:ext uri="{BB962C8B-B14F-4D97-AF65-F5344CB8AC3E}">
        <p14:creationId xmlns:p14="http://schemas.microsoft.com/office/powerpoint/2010/main" val="2579838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some of the things that we learned in the video?</a:t>
            </a:r>
          </a:p>
          <a:p>
            <a:pPr marL="171450" indent="-171450">
              <a:buFont typeface="Arial" panose="020B0604020202020204" pitchFamily="34" charset="0"/>
              <a:buChar char="•"/>
            </a:pPr>
            <a:r>
              <a:rPr lang="en-US" i="1" dirty="0"/>
              <a:t>Farmers work to keep their cows healthy and safe</a:t>
            </a:r>
          </a:p>
          <a:p>
            <a:pPr marL="171450" indent="-171450">
              <a:buFont typeface="Arial" panose="020B0604020202020204" pitchFamily="34" charset="0"/>
              <a:buChar char="•"/>
            </a:pPr>
            <a:r>
              <a:rPr lang="en-US" i="1" dirty="0"/>
              <a:t>Farmers keep safe by wearing closed toed shoes</a:t>
            </a:r>
          </a:p>
          <a:p>
            <a:pPr marL="171450" indent="-171450">
              <a:buFont typeface="Arial" panose="020B0604020202020204" pitchFamily="34" charset="0"/>
              <a:buChar char="•"/>
            </a:pPr>
            <a:r>
              <a:rPr lang="en-US" i="1" dirty="0"/>
              <a:t>Newborn calves are cared for in a nursery </a:t>
            </a:r>
          </a:p>
          <a:p>
            <a:pPr marL="171450" indent="-171450">
              <a:buFont typeface="Arial" panose="020B0604020202020204" pitchFamily="34" charset="0"/>
              <a:buChar char="•"/>
            </a:pPr>
            <a:r>
              <a:rPr lang="en-US" i="1" dirty="0"/>
              <a:t>Farmers feed baby calves with bottles</a:t>
            </a:r>
          </a:p>
          <a:p>
            <a:pPr marL="171450" indent="-171450">
              <a:buFont typeface="Arial" panose="020B0604020202020204" pitchFamily="34" charset="0"/>
              <a:buChar char="•"/>
            </a:pPr>
            <a:r>
              <a:rPr lang="en-US" i="1" dirty="0"/>
              <a:t>Newborn calves get colostrum when they are born to help keep them healthy</a:t>
            </a:r>
          </a:p>
          <a:p>
            <a:pPr marL="171450" indent="-171450">
              <a:buFont typeface="Arial" panose="020B0604020202020204" pitchFamily="34" charset="0"/>
              <a:buChar char="•"/>
            </a:pPr>
            <a:r>
              <a:rPr lang="en-US" i="1" dirty="0"/>
              <a:t>Calves receive ear tags to track them as they grow</a:t>
            </a:r>
          </a:p>
          <a:p>
            <a:pPr marL="171450" indent="-171450">
              <a:buFont typeface="Arial" panose="020B0604020202020204" pitchFamily="34" charset="0"/>
              <a:buChar char="•"/>
            </a:pPr>
            <a:r>
              <a:rPr lang="en-US" i="1" dirty="0"/>
              <a:t>Once calves leave the nursery, they get solid foods along with their bottles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What did you notice in the video about the cow and calf? What similarities and differences did you see between the two?</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What questions do you have about the cow and calf? </a:t>
            </a:r>
            <a:r>
              <a:rPr lang="en-US" i="1" dirty="0"/>
              <a:t>(If you plan to do the optional Moo Mail, this can be preparation for that activity. Consider creating a chart with the questions that can be revisited when they get their answers back.)</a:t>
            </a:r>
            <a:endParaRPr lang="en-US" dirty="0"/>
          </a:p>
          <a:p>
            <a:endParaRPr lang="en-US" dirty="0"/>
          </a:p>
          <a:p>
            <a:endParaRPr lang="en-US" sz="1200" b="1"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E0ECC610-5721-6F4D-B2B9-8C66FCE96C21}" type="slidenum">
              <a:rPr lang="en-US" smtClean="0"/>
              <a:t>3</a:t>
            </a:fld>
            <a:endParaRPr lang="en-US"/>
          </a:p>
        </p:txBody>
      </p:sp>
    </p:spTree>
    <p:extLst>
      <p:ext uri="{BB962C8B-B14F-4D97-AF65-F5344CB8AC3E}">
        <p14:creationId xmlns:p14="http://schemas.microsoft.com/office/powerpoint/2010/main" val="1495165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items</a:t>
            </a:r>
            <a:r>
              <a:rPr lang="en-US" baseline="0" dirty="0"/>
              <a:t> that was discussed in the video was using ear tags. Can you remember why ear tags were used? </a:t>
            </a:r>
            <a:r>
              <a:rPr lang="en-US" i="1" baseline="0" dirty="0"/>
              <a:t>To identify the cows and calves.</a:t>
            </a:r>
          </a:p>
          <a:p>
            <a:r>
              <a:rPr lang="en-US" i="0" baseline="0" dirty="0"/>
              <a:t>What challenges are solved by utilizing ear tags? </a:t>
            </a:r>
            <a:r>
              <a:rPr lang="en-US" i="1" baseline="0" dirty="0"/>
              <a:t>These identification tags are very important in aiding farmers in tracking animal health and growth, just like a doctor may track your growth and health. </a:t>
            </a:r>
          </a:p>
          <a:p>
            <a:endParaRPr lang="en-US" baseline="0" dirty="0"/>
          </a:p>
          <a:p>
            <a:r>
              <a:rPr lang="en-US" baseline="0" dirty="0"/>
              <a:t>We are going to create our own ear tags today. What types of things could be on an ear tag?</a:t>
            </a:r>
          </a:p>
          <a:p>
            <a:pPr lvl="0"/>
            <a:r>
              <a:rPr lang="en-US" sz="1200" i="1" kern="1200" dirty="0">
                <a:solidFill>
                  <a:schemeClr val="tx1"/>
                </a:solidFill>
                <a:effectLst/>
                <a:latin typeface="+mn-lt"/>
                <a:ea typeface="+mn-ea"/>
                <a:cs typeface="+mn-cs"/>
              </a:rPr>
              <a:t>Names</a:t>
            </a:r>
          </a:p>
          <a:p>
            <a:pPr lvl="0"/>
            <a:r>
              <a:rPr lang="en-US" sz="1200" i="1" kern="1200" dirty="0">
                <a:solidFill>
                  <a:schemeClr val="tx1"/>
                </a:solidFill>
                <a:effectLst/>
                <a:latin typeface="+mn-lt"/>
                <a:ea typeface="+mn-ea"/>
                <a:cs typeface="+mn-cs"/>
              </a:rPr>
              <a:t>Numbers</a:t>
            </a:r>
          </a:p>
          <a:p>
            <a:pPr lvl="0"/>
            <a:r>
              <a:rPr lang="en-US" sz="1200" i="1" kern="1200" dirty="0">
                <a:solidFill>
                  <a:schemeClr val="tx1"/>
                </a:solidFill>
                <a:effectLst/>
                <a:latin typeface="+mn-lt"/>
                <a:ea typeface="+mn-ea"/>
                <a:cs typeface="+mn-cs"/>
              </a:rPr>
              <a:t>Symbols</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Encourage students to design their own ear tag design.</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Have youth share their ear tags and explain why they chose what they did.</a:t>
            </a:r>
          </a:p>
          <a:p>
            <a:endParaRPr lang="en-US" sz="1200" i="0" kern="1200" dirty="0">
              <a:solidFill>
                <a:schemeClr val="tx1"/>
              </a:solidFill>
              <a:effectLst/>
              <a:latin typeface="+mn-lt"/>
              <a:ea typeface="+mn-ea"/>
              <a:cs typeface="+mn-cs"/>
            </a:endParaRPr>
          </a:p>
          <a:p>
            <a:r>
              <a:rPr lang="en-US" sz="1200" i="0" kern="1200" dirty="0">
                <a:solidFill>
                  <a:schemeClr val="tx1"/>
                </a:solidFill>
                <a:effectLst/>
                <a:latin typeface="+mn-lt"/>
                <a:ea typeface="+mn-ea"/>
                <a:cs typeface="+mn-cs"/>
              </a:rPr>
              <a:t>How can the numbers help us identify the animals? </a:t>
            </a:r>
            <a:r>
              <a:rPr lang="en-US" sz="1200" i="1" kern="1200" dirty="0">
                <a:solidFill>
                  <a:schemeClr val="tx1"/>
                </a:solidFill>
                <a:effectLst/>
                <a:latin typeface="+mn-lt"/>
                <a:ea typeface="+mn-ea"/>
                <a:cs typeface="+mn-cs"/>
              </a:rPr>
              <a:t>Each animal has a unique number – similar to names on dog collars. </a:t>
            </a:r>
            <a:endParaRPr lang="en-US" sz="1200" i="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E0ECC610-5721-6F4D-B2B9-8C66FCE96C21}" type="slidenum">
              <a:rPr lang="en-US" smtClean="0"/>
              <a:t>4</a:t>
            </a:fld>
            <a:endParaRPr lang="en-US"/>
          </a:p>
        </p:txBody>
      </p:sp>
    </p:spTree>
    <p:extLst>
      <p:ext uri="{BB962C8B-B14F-4D97-AF65-F5344CB8AC3E}">
        <p14:creationId xmlns:p14="http://schemas.microsoft.com/office/powerpoint/2010/main" val="2269398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5</a:t>
            </a:fld>
            <a:endParaRPr lang="en-US"/>
          </a:p>
        </p:txBody>
      </p:sp>
    </p:spTree>
    <p:extLst>
      <p:ext uri="{BB962C8B-B14F-4D97-AF65-F5344CB8AC3E}">
        <p14:creationId xmlns:p14="http://schemas.microsoft.com/office/powerpoint/2010/main" val="2757135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6</a:t>
            </a:fld>
            <a:endParaRPr lang="en-US"/>
          </a:p>
        </p:txBody>
      </p:sp>
    </p:spTree>
    <p:extLst>
      <p:ext uri="{BB962C8B-B14F-4D97-AF65-F5344CB8AC3E}">
        <p14:creationId xmlns:p14="http://schemas.microsoft.com/office/powerpoint/2010/main" val="19990031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hyperlink" Target="http://www.usda.gov/sites/default/files/documents/usda-program-discrimination-complaint-form.pdf" TargetMode="External"/><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xtension.sdstate.edu/" TargetMode="External"/><Relationship Id="rId4" Type="http://schemas.openxmlformats.org/officeDocument/2006/relationships/hyperlink" Target="mailto:program.intake@usda.gov" TargetMode="External"/></Relationships>
</file>

<file path=ppt/slideLayouts/_rels/slideLayout16.xml.rels><?xml version="1.0" encoding="UTF-8" standalone="yes"?>
<Relationships xmlns="http://schemas.openxmlformats.org/package/2006/relationships"><Relationship Id="rId3" Type="http://schemas.openxmlformats.org/officeDocument/2006/relationships/hyperlink" Target="http://www.usda.gov/sites/default/files/documents/usda-program-discrimination-complaint-form.pdf" TargetMode="External"/><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xtension.sdstate.edu/" TargetMode="External"/><Relationship Id="rId4" Type="http://schemas.openxmlformats.org/officeDocument/2006/relationships/hyperlink" Target="mailto:program.intake@usda.gov"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AAF67E6-CCD6-D747-2270-B4E8DD113AEC}"/>
              </a:ext>
            </a:extLst>
          </p:cNvPr>
          <p:cNvSpPr>
            <a:spLocks noGrp="1"/>
          </p:cNvSpPr>
          <p:nvPr>
            <p:ph type="pic" sz="quarter" idx="13"/>
          </p:nvPr>
        </p:nvSpPr>
        <p:spPr>
          <a:xfrm>
            <a:off x="7540625" y="0"/>
            <a:ext cx="4651375" cy="6858000"/>
          </a:xfrm>
        </p:spPr>
        <p:txBody>
          <a:bodyPr/>
          <a:lstStyle/>
          <a:p>
            <a:r>
              <a:rPr lang="en-US"/>
              <a:t>Click icon to add picture</a:t>
            </a:r>
          </a:p>
        </p:txBody>
      </p:sp>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10/9/24</a:t>
            </a:fld>
            <a:endParaRPr lang="en-US"/>
          </a:p>
        </p:txBody>
      </p:sp>
      <p:sp>
        <p:nvSpPr>
          <p:cNvPr id="8" name="Rectangle 7">
            <a:extLst>
              <a:ext uri="{FF2B5EF4-FFF2-40B4-BE49-F238E27FC236}">
                <a16:creationId xmlns:a16="http://schemas.microsoft.com/office/drawing/2014/main" id="{37D86063-A8E4-2C0D-5525-7851B244DB2E}"/>
              </a:ext>
            </a:extLst>
          </p:cNvPr>
          <p:cNvSpPr/>
          <p:nvPr userDrawn="1"/>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userDrawn="1"/>
        </p:nvSpPr>
        <p:spPr>
          <a:xfrm>
            <a:off x="268941" y="6225811"/>
            <a:ext cx="7265713" cy="461665"/>
          </a:xfrm>
          <a:prstGeom prst="rect">
            <a:avLst/>
          </a:prstGeom>
          <a:noFill/>
        </p:spPr>
        <p:txBody>
          <a:bodyPr wrap="square" rtlCol="0">
            <a:spAutoFit/>
          </a:bodyPr>
          <a:lstStyle/>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userDrawn="1"/>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2903574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02C12917-EF5C-3166-2748-50CC29414D91}"/>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EA3FD59B-C6FF-0CC9-8371-8345BF3C93F9}"/>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5" name="Title 1">
            <a:extLst>
              <a:ext uri="{FF2B5EF4-FFF2-40B4-BE49-F238E27FC236}">
                <a16:creationId xmlns:a16="http://schemas.microsoft.com/office/drawing/2014/main" id="{A893AA7B-08D4-3F46-BCF2-15550B1EBC77}"/>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6" name="Content Placeholder 5">
            <a:extLst>
              <a:ext uri="{FF2B5EF4-FFF2-40B4-BE49-F238E27FC236}">
                <a16:creationId xmlns:a16="http://schemas.microsoft.com/office/drawing/2014/main" id="{F05EE326-53FF-23D8-3228-796F78111217}"/>
              </a:ext>
            </a:extLst>
          </p:cNvPr>
          <p:cNvSpPr>
            <a:spLocks noGrp="1"/>
          </p:cNvSpPr>
          <p:nvPr>
            <p:ph sz="quarter" idx="10"/>
          </p:nvPr>
        </p:nvSpPr>
        <p:spPr>
          <a:xfrm>
            <a:off x="830263"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5">
            <a:extLst>
              <a:ext uri="{FF2B5EF4-FFF2-40B4-BE49-F238E27FC236}">
                <a16:creationId xmlns:a16="http://schemas.microsoft.com/office/drawing/2014/main" id="{45CE2459-12D9-72D3-7040-69175B933D16}"/>
              </a:ext>
            </a:extLst>
          </p:cNvPr>
          <p:cNvSpPr>
            <a:spLocks noGrp="1"/>
          </p:cNvSpPr>
          <p:nvPr>
            <p:ph sz="quarter" idx="11"/>
          </p:nvPr>
        </p:nvSpPr>
        <p:spPr>
          <a:xfrm>
            <a:off x="5715000"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75492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70DE9384-0A7A-9A5A-A099-6567C03B45E6}"/>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E6E49EF7-A9B9-72F0-AB0B-2ECC8FF69E40}"/>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6" name="Content Placeholder 5">
            <a:extLst>
              <a:ext uri="{FF2B5EF4-FFF2-40B4-BE49-F238E27FC236}">
                <a16:creationId xmlns:a16="http://schemas.microsoft.com/office/drawing/2014/main" id="{C1EC404E-24B6-8C9F-0A4E-CD427177C802}"/>
              </a:ext>
            </a:extLst>
          </p:cNvPr>
          <p:cNvSpPr>
            <a:spLocks noGrp="1"/>
          </p:cNvSpPr>
          <p:nvPr>
            <p:ph sz="quarter" idx="10"/>
          </p:nvPr>
        </p:nvSpPr>
        <p:spPr>
          <a:xfrm>
            <a:off x="830263"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5">
            <a:extLst>
              <a:ext uri="{FF2B5EF4-FFF2-40B4-BE49-F238E27FC236}">
                <a16:creationId xmlns:a16="http://schemas.microsoft.com/office/drawing/2014/main" id="{87B85852-0846-9F73-589D-D33661D1828A}"/>
              </a:ext>
            </a:extLst>
          </p:cNvPr>
          <p:cNvSpPr>
            <a:spLocks noGrp="1"/>
          </p:cNvSpPr>
          <p:nvPr>
            <p:ph sz="quarter" idx="11"/>
          </p:nvPr>
        </p:nvSpPr>
        <p:spPr>
          <a:xfrm>
            <a:off x="5715000" y="2459038"/>
            <a:ext cx="4530725" cy="379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49993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27CCFA39-7878-845F-7053-C438866EE1EB}"/>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A45EDBE8-A190-FA87-7270-7F911DAEAC93}"/>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5" name="Title 1">
            <a:extLst>
              <a:ext uri="{FF2B5EF4-FFF2-40B4-BE49-F238E27FC236}">
                <a16:creationId xmlns:a16="http://schemas.microsoft.com/office/drawing/2014/main" id="{FEAA231A-7FC9-C5F2-8300-26445D3E8A61}"/>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6" name="Content Placeholder 13">
            <a:extLst>
              <a:ext uri="{FF2B5EF4-FFF2-40B4-BE49-F238E27FC236}">
                <a16:creationId xmlns:a16="http://schemas.microsoft.com/office/drawing/2014/main" id="{2DF26A4C-D09D-3D5D-BFF4-6F87A4F4F1F2}"/>
              </a:ext>
            </a:extLst>
          </p:cNvPr>
          <p:cNvSpPr>
            <a:spLocks noGrp="1"/>
          </p:cNvSpPr>
          <p:nvPr>
            <p:ph sz="quarter" idx="10"/>
          </p:nvPr>
        </p:nvSpPr>
        <p:spPr>
          <a:xfrm>
            <a:off x="841375" y="2479675"/>
            <a:ext cx="9164638" cy="3741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55188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cxnSp>
        <p:nvCxnSpPr>
          <p:cNvPr id="11" name="Straight Connector 10">
            <a:extLst>
              <a:ext uri="{FF2B5EF4-FFF2-40B4-BE49-F238E27FC236}">
                <a16:creationId xmlns:a16="http://schemas.microsoft.com/office/drawing/2014/main" id="{FC1D7FCC-AB27-A311-98FC-948636DA3A11}"/>
              </a:ext>
            </a:extLst>
          </p:cNvPr>
          <p:cNvCxnSpPr/>
          <p:nvPr userDrawn="1"/>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userDrawn="1"/>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userDrawn="1"/>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751990BB-1B58-C27A-FDA6-D3597D8D85C2}"/>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4" name="TextBox 3">
            <a:extLst>
              <a:ext uri="{FF2B5EF4-FFF2-40B4-BE49-F238E27FC236}">
                <a16:creationId xmlns:a16="http://schemas.microsoft.com/office/drawing/2014/main" id="{A7C9969A-1071-3639-FBCC-80F23F193DCD}"/>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14" name="Content Placeholder 13">
            <a:extLst>
              <a:ext uri="{FF2B5EF4-FFF2-40B4-BE49-F238E27FC236}">
                <a16:creationId xmlns:a16="http://schemas.microsoft.com/office/drawing/2014/main" id="{55C4C8CA-B172-3ECF-9A76-FE51627758A8}"/>
              </a:ext>
            </a:extLst>
          </p:cNvPr>
          <p:cNvSpPr>
            <a:spLocks noGrp="1"/>
          </p:cNvSpPr>
          <p:nvPr>
            <p:ph sz="quarter" idx="10"/>
          </p:nvPr>
        </p:nvSpPr>
        <p:spPr>
          <a:xfrm>
            <a:off x="841375" y="2479675"/>
            <a:ext cx="9164638" cy="3741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156978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583BC85-5995-CA9D-5B2B-F1E83E3DA7A5}"/>
              </a:ext>
            </a:extLst>
          </p:cNvPr>
          <p:cNvSpPr>
            <a:spLocks noGrp="1"/>
          </p:cNvSpPr>
          <p:nvPr>
            <p:ph type="title"/>
          </p:nvPr>
        </p:nvSpPr>
        <p:spPr>
          <a:xfrm>
            <a:off x="626164" y="809297"/>
            <a:ext cx="9639784" cy="1205037"/>
          </a:xfrm>
        </p:spPr>
        <p:txBody>
          <a:bodyPr/>
          <a:lstStyle>
            <a:lvl1pPr>
              <a:defRPr>
                <a:latin typeface="Palatino" pitchFamily="2" charset="77"/>
                <a:ea typeface="Palatino" pitchFamily="2" charset="77"/>
              </a:defRPr>
            </a:lvl1pPr>
          </a:lstStyle>
          <a:p>
            <a:r>
              <a:rPr lang="en-US" dirty="0">
                <a:solidFill>
                  <a:srgbClr val="0033A0"/>
                </a:solidFill>
                <a:latin typeface="Noto Serif" panose="02020502060505020204" pitchFamily="18" charset="0"/>
                <a:ea typeface="Noto Serif" panose="02020502060505020204" pitchFamily="18" charset="0"/>
                <a:cs typeface="Noto Serif" panose="02020502060505020204" pitchFamily="18" charset="0"/>
              </a:rPr>
              <a:t>Click to edit Master title style</a:t>
            </a:r>
          </a:p>
        </p:txBody>
      </p:sp>
      <p:cxnSp>
        <p:nvCxnSpPr>
          <p:cNvPr id="9" name="Straight Connector 8">
            <a:extLst>
              <a:ext uri="{FF2B5EF4-FFF2-40B4-BE49-F238E27FC236}">
                <a16:creationId xmlns:a16="http://schemas.microsoft.com/office/drawing/2014/main" id="{E081A39A-73A9-1711-68EF-3A9C70C1D7CD}"/>
              </a:ext>
            </a:extLst>
          </p:cNvPr>
          <p:cNvCxnSpPr/>
          <p:nvPr userDrawn="1"/>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userDrawn="1"/>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userDrawn="1"/>
        </p:nvPicPr>
        <p:blipFill>
          <a:blip r:embed="rId2"/>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19269"/>
            <a:ext cx="1093788" cy="1116013"/>
          </a:xfrm>
        </p:spPr>
        <p:txBody>
          <a:bodyPr/>
          <a:lstStyle/>
          <a:p>
            <a:r>
              <a:rPr lang="en-US"/>
              <a:t>Click icon to add picture</a:t>
            </a:r>
          </a:p>
        </p:txBody>
      </p:sp>
      <p:sp>
        <p:nvSpPr>
          <p:cNvPr id="2" name="TextBox 1">
            <a:extLst>
              <a:ext uri="{FF2B5EF4-FFF2-40B4-BE49-F238E27FC236}">
                <a16:creationId xmlns:a16="http://schemas.microsoft.com/office/drawing/2014/main" id="{E9AE8379-917B-F1A4-770D-E98BAE1BDA75}"/>
              </a:ext>
            </a:extLst>
          </p:cNvPr>
          <p:cNvSpPr txBox="1"/>
          <p:nvPr userDrawn="1"/>
        </p:nvSpPr>
        <p:spPr>
          <a:xfrm>
            <a:off x="798787" y="6407523"/>
            <a:ext cx="10058399" cy="245525"/>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3" name="TextBox 2">
            <a:extLst>
              <a:ext uri="{FF2B5EF4-FFF2-40B4-BE49-F238E27FC236}">
                <a16:creationId xmlns:a16="http://schemas.microsoft.com/office/drawing/2014/main" id="{480B8964-14B9-230F-2932-84AADEA259A8}"/>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11" name="Text Placeholder 10">
            <a:extLst>
              <a:ext uri="{FF2B5EF4-FFF2-40B4-BE49-F238E27FC236}">
                <a16:creationId xmlns:a16="http://schemas.microsoft.com/office/drawing/2014/main" id="{08C4DC42-0B88-B475-3937-83C32849D480}"/>
              </a:ext>
            </a:extLst>
          </p:cNvPr>
          <p:cNvSpPr>
            <a:spLocks noGrp="1"/>
          </p:cNvSpPr>
          <p:nvPr>
            <p:ph type="body" sz="quarter" idx="15"/>
          </p:nvPr>
        </p:nvSpPr>
        <p:spPr>
          <a:xfrm>
            <a:off x="1985963" y="2144713"/>
            <a:ext cx="8293100" cy="1112837"/>
          </a:xfrm>
        </p:spPr>
        <p:txBody>
          <a:bodyPr anchor="ctr"/>
          <a:lstStyle>
            <a:lvl1pPr marL="0" indent="0">
              <a:buNone/>
              <a:defRPr/>
            </a:lvl1pPr>
            <a:lvl2pPr marL="457200" indent="0">
              <a:buNone/>
              <a:defRPr i="1"/>
            </a:lvl2pPr>
          </a:lstStyle>
          <a:p>
            <a:pPr lvl="0"/>
            <a:r>
              <a:rPr lang="en-US" dirty="0"/>
              <a:t>Click to edit Master text styles</a:t>
            </a:r>
          </a:p>
          <a:p>
            <a:pPr lvl="1"/>
            <a:r>
              <a:rPr lang="en-US" dirty="0"/>
              <a:t>Second level</a:t>
            </a:r>
          </a:p>
        </p:txBody>
      </p:sp>
      <p:sp>
        <p:nvSpPr>
          <p:cNvPr id="12" name="Text Placeholder 10">
            <a:extLst>
              <a:ext uri="{FF2B5EF4-FFF2-40B4-BE49-F238E27FC236}">
                <a16:creationId xmlns:a16="http://schemas.microsoft.com/office/drawing/2014/main" id="{7282AE09-CA62-E394-31D0-0B7D9AEDDEED}"/>
              </a:ext>
            </a:extLst>
          </p:cNvPr>
          <p:cNvSpPr>
            <a:spLocks noGrp="1"/>
          </p:cNvSpPr>
          <p:nvPr>
            <p:ph type="body" sz="quarter" idx="16"/>
          </p:nvPr>
        </p:nvSpPr>
        <p:spPr>
          <a:xfrm>
            <a:off x="1985963" y="3657600"/>
            <a:ext cx="8293100" cy="1112837"/>
          </a:xfrm>
        </p:spPr>
        <p:txBody>
          <a:bodyPr anchor="ctr"/>
          <a:lstStyle>
            <a:lvl1pPr marL="0" indent="0">
              <a:buNone/>
              <a:defRPr/>
            </a:lvl1pPr>
            <a:lvl2pPr marL="457200" indent="0">
              <a:buNone/>
              <a:defRPr i="1"/>
            </a:lvl2pPr>
          </a:lstStyle>
          <a:p>
            <a:pPr lvl="0"/>
            <a:r>
              <a:rPr lang="en-US" dirty="0"/>
              <a:t>Click to edit Master text styles</a:t>
            </a:r>
          </a:p>
          <a:p>
            <a:pPr lvl="1"/>
            <a:r>
              <a:rPr lang="en-US" dirty="0"/>
              <a:t>Second level</a:t>
            </a:r>
          </a:p>
        </p:txBody>
      </p:sp>
      <p:sp>
        <p:nvSpPr>
          <p:cNvPr id="13" name="Text Placeholder 10">
            <a:extLst>
              <a:ext uri="{FF2B5EF4-FFF2-40B4-BE49-F238E27FC236}">
                <a16:creationId xmlns:a16="http://schemas.microsoft.com/office/drawing/2014/main" id="{BE65D410-6341-19BC-F807-D2990C85F6A5}"/>
              </a:ext>
            </a:extLst>
          </p:cNvPr>
          <p:cNvSpPr>
            <a:spLocks noGrp="1"/>
          </p:cNvSpPr>
          <p:nvPr>
            <p:ph type="body" sz="quarter" idx="17"/>
          </p:nvPr>
        </p:nvSpPr>
        <p:spPr>
          <a:xfrm>
            <a:off x="1985963" y="5105400"/>
            <a:ext cx="8293100" cy="1112837"/>
          </a:xfrm>
        </p:spPr>
        <p:txBody>
          <a:bodyPr anchor="ctr"/>
          <a:lstStyle>
            <a:lvl1pPr marL="0" indent="0">
              <a:buNone/>
              <a:defRPr/>
            </a:lvl1pPr>
            <a:lvl2pPr marL="457200" indent="0">
              <a:buNone/>
              <a:defRPr i="1"/>
            </a:lvl2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8172317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4EDEE8C-E645-E4E2-C74B-1B97A617B75C}"/>
              </a:ext>
            </a:extLst>
          </p:cNvPr>
          <p:cNvPicPr>
            <a:picLocks noChangeAspect="1"/>
          </p:cNvPicPr>
          <p:nvPr userDrawn="1"/>
        </p:nvPicPr>
        <p:blipFill rotWithShape="1">
          <a:blip r:embed="rId2"/>
          <a:srcRect t="186" b="4560"/>
          <a:stretch/>
        </p:blipFill>
        <p:spPr>
          <a:xfrm>
            <a:off x="0" y="0"/>
            <a:ext cx="12192000" cy="2164485"/>
          </a:xfrm>
          <a:prstGeom prst="rect">
            <a:avLst/>
          </a:prstGeom>
        </p:spPr>
      </p:pic>
      <p:sp>
        <p:nvSpPr>
          <p:cNvPr id="9" name="TextBox 8">
            <a:extLst>
              <a:ext uri="{FF2B5EF4-FFF2-40B4-BE49-F238E27FC236}">
                <a16:creationId xmlns:a16="http://schemas.microsoft.com/office/drawing/2014/main" id="{E6966D48-7ABC-9C07-4DF8-574B1205379E}"/>
              </a:ext>
            </a:extLst>
          </p:cNvPr>
          <p:cNvSpPr txBox="1"/>
          <p:nvPr userDrawn="1"/>
        </p:nvSpPr>
        <p:spPr>
          <a:xfrm>
            <a:off x="371744" y="2322246"/>
            <a:ext cx="11385916" cy="2097353"/>
          </a:xfrm>
          <a:prstGeom prst="rect">
            <a:avLst/>
          </a:prstGeom>
          <a:noFill/>
        </p:spPr>
        <p:txBody>
          <a:bodyPr wrap="square" lIns="0" tIns="0" rIns="0" bIns="0" numCol="1" spcCol="274320" rtlCol="0">
            <a:noAutofit/>
          </a:bodyPr>
          <a:lstStyle/>
          <a:p>
            <a:pPr>
              <a:spcBef>
                <a:spcPts val="901"/>
              </a:spcBef>
            </a:pPr>
            <a:r>
              <a:rPr lang="en-US" sz="1200" dirty="0">
                <a:latin typeface="Arial" panose="020B0604020202020204" pitchFamily="34" charset="0"/>
                <a:cs typeface="Arial" panose="020B0604020202020204" pitchFamily="34" charset="0"/>
              </a:rPr>
              <a:t>In accordance with Federal law and U.S. Department of Agriculture (USDA) civil rights regulations and policies, this institution is prohibited from discriminating on the basis of race, color, national origin, sex, age, disability, and reprisal or retaliation for prior civil rights activity. (Not all prohibited bases apply to all programs.)</a:t>
            </a:r>
          </a:p>
          <a:p>
            <a:pPr>
              <a:spcBef>
                <a:spcPts val="901"/>
              </a:spcBef>
            </a:pPr>
            <a:r>
              <a:rPr lang="en-US" sz="1200" dirty="0">
                <a:latin typeface="Arial" panose="020B0604020202020204" pitchFamily="34" charset="0"/>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and American Sign Language) should contact the responsible State or local Agency that administers the program or USDA’s TARGET Center at </a:t>
            </a:r>
            <a:r>
              <a:rPr lang="en-US" sz="1200" b="1" dirty="0">
                <a:latin typeface="Arial" panose="020B0604020202020204" pitchFamily="34" charset="0"/>
                <a:cs typeface="Arial" panose="020B0604020202020204" pitchFamily="34" charset="0"/>
              </a:rPr>
              <a:t>(202) 720-2600</a:t>
            </a:r>
            <a:r>
              <a:rPr lang="en-US" sz="1200" dirty="0">
                <a:latin typeface="Arial" panose="020B0604020202020204" pitchFamily="34" charset="0"/>
                <a:cs typeface="Arial" panose="020B0604020202020204" pitchFamily="34" charset="0"/>
              </a:rPr>
              <a:t> (voice and TTY) or contact USDA through the Federal Relay Service at </a:t>
            </a:r>
            <a:r>
              <a:rPr lang="en-US" sz="1200" b="1" dirty="0">
                <a:latin typeface="Arial" panose="020B0604020202020204" pitchFamily="34" charset="0"/>
                <a:cs typeface="Arial" panose="020B0604020202020204" pitchFamily="34" charset="0"/>
              </a:rPr>
              <a:t>(800) 877-8339</a:t>
            </a:r>
            <a:r>
              <a:rPr lang="en-US" sz="1200" dirty="0">
                <a:latin typeface="Arial" panose="020B0604020202020204" pitchFamily="34" charset="0"/>
                <a:cs typeface="Arial" panose="020B0604020202020204" pitchFamily="34" charset="0"/>
              </a:rPr>
              <a:t>.</a:t>
            </a:r>
          </a:p>
          <a:p>
            <a:pPr>
              <a:spcBef>
                <a:spcPts val="901"/>
              </a:spcBef>
            </a:pPr>
            <a:r>
              <a:rPr lang="en-US" sz="1200" dirty="0">
                <a:latin typeface="Arial" panose="020B0604020202020204" pitchFamily="34" charset="0"/>
                <a:cs typeface="Arial" panose="020B0604020202020204" pitchFamily="34" charset="0"/>
              </a:rPr>
              <a:t>To file a program discrimination complaint, a complainant should complete a Form AD-3027, USDA Program Discrimination Complaint Form, which can be obtained online, at </a:t>
            </a:r>
            <a:r>
              <a:rPr lang="en-US" sz="1200" dirty="0">
                <a:latin typeface="Arial" panose="020B0604020202020204" pitchFamily="34" charset="0"/>
                <a:cs typeface="Arial" panose="020B0604020202020204" pitchFamily="34" charset="0"/>
                <a:hlinkClick r:id="rId3"/>
              </a:rPr>
              <a:t>www.usda.gov/sites/default/files/documents/usda-program-discrimination-complaint-form.pdf</a:t>
            </a:r>
            <a:r>
              <a:rPr lang="en-US" sz="1200" dirty="0">
                <a:latin typeface="Arial" panose="020B0604020202020204" pitchFamily="34" charset="0"/>
                <a:cs typeface="Arial" panose="020B0604020202020204" pitchFamily="34" charset="0"/>
              </a:rPr>
              <a:t>, from any USDA office, by calling </a:t>
            </a:r>
            <a:r>
              <a:rPr lang="en-US" sz="1200" b="1" dirty="0">
                <a:latin typeface="Arial" panose="020B0604020202020204" pitchFamily="34" charset="0"/>
                <a:cs typeface="Arial" panose="020B0604020202020204" pitchFamily="34" charset="0"/>
              </a:rPr>
              <a:t>(866) 632-9992</a:t>
            </a:r>
            <a:r>
              <a:rPr lang="en-US" sz="1200" dirty="0">
                <a:latin typeface="Arial" panose="020B0604020202020204" pitchFamily="34" charset="0"/>
                <a:cs typeface="Arial" panose="020B0604020202020204" pitchFamily="34" charset="0"/>
              </a:rPr>
              <a:t>, or by writing a letter addressed to USDA. The letter must contain the complainant’s name, address, telephone number, and a written description of the alleged discriminatory action in sufficient detail to inform the Assistant Secretary for Civil Rights (ASCR) about the nature and date of an alleged civil rights violation. The completed AD-3027 form or letter must be submitted to USDA by:</a:t>
            </a:r>
          </a:p>
        </p:txBody>
      </p:sp>
      <p:sp>
        <p:nvSpPr>
          <p:cNvPr id="10" name="TextBox 9">
            <a:extLst>
              <a:ext uri="{FF2B5EF4-FFF2-40B4-BE49-F238E27FC236}">
                <a16:creationId xmlns:a16="http://schemas.microsoft.com/office/drawing/2014/main" id="{492CBE49-7B06-A9B8-46DB-18C38441BABD}"/>
              </a:ext>
            </a:extLst>
          </p:cNvPr>
          <p:cNvSpPr txBox="1"/>
          <p:nvPr userDrawn="1"/>
        </p:nvSpPr>
        <p:spPr>
          <a:xfrm>
            <a:off x="371744" y="4577360"/>
            <a:ext cx="3506836" cy="967344"/>
          </a:xfrm>
          <a:prstGeom prst="rect">
            <a:avLst/>
          </a:prstGeom>
          <a:noFill/>
        </p:spPr>
        <p:txBody>
          <a:bodyPr wrap="none" rtlCol="0">
            <a:noAutofit/>
          </a:bodyPr>
          <a:lstStyle/>
          <a:p>
            <a:pPr>
              <a:spcBef>
                <a:spcPts val="901"/>
              </a:spcBef>
            </a:pPr>
            <a:r>
              <a:rPr lang="en-US" sz="1200" dirty="0">
                <a:latin typeface="Arial" panose="020B0604020202020204" pitchFamily="34" charset="0"/>
                <a:cs typeface="Arial" panose="020B0604020202020204" pitchFamily="34" charset="0"/>
              </a:rPr>
              <a:t>mail:</a:t>
            </a:r>
          </a:p>
          <a:p>
            <a:pPr>
              <a:spcBef>
                <a:spcPts val="0"/>
              </a:spcBef>
            </a:pPr>
            <a:r>
              <a:rPr lang="en-US" sz="1200" dirty="0">
                <a:latin typeface="Arial" panose="020B0604020202020204" pitchFamily="34" charset="0"/>
                <a:cs typeface="Arial" panose="020B0604020202020204" pitchFamily="34" charset="0"/>
              </a:rPr>
              <a:t>U.S. Department of Agriculture</a:t>
            </a:r>
          </a:p>
          <a:p>
            <a:pPr>
              <a:spcBef>
                <a:spcPts val="0"/>
              </a:spcBef>
            </a:pPr>
            <a:r>
              <a:rPr lang="en-US" sz="1200" dirty="0">
                <a:latin typeface="Arial" panose="020B0604020202020204" pitchFamily="34" charset="0"/>
                <a:cs typeface="Arial" panose="020B0604020202020204" pitchFamily="34" charset="0"/>
              </a:rPr>
              <a:t>Office of the Assistant Secretary for Civil Rights</a:t>
            </a:r>
          </a:p>
          <a:p>
            <a:pPr>
              <a:spcBef>
                <a:spcPts val="0"/>
              </a:spcBef>
            </a:pPr>
            <a:r>
              <a:rPr lang="en-US" sz="1200" dirty="0">
                <a:latin typeface="Arial" panose="020B0604020202020204" pitchFamily="34" charset="0"/>
                <a:cs typeface="Arial" panose="020B0604020202020204" pitchFamily="34" charset="0"/>
              </a:rPr>
              <a:t>1400 Independence Avenue, SW</a:t>
            </a:r>
          </a:p>
          <a:p>
            <a:pPr>
              <a:spcBef>
                <a:spcPts val="0"/>
              </a:spcBef>
            </a:pPr>
            <a:r>
              <a:rPr lang="en-US" sz="1200" dirty="0">
                <a:latin typeface="Arial" panose="020B0604020202020204" pitchFamily="34" charset="0"/>
                <a:cs typeface="Arial" panose="020B0604020202020204" pitchFamily="34" charset="0"/>
              </a:rPr>
              <a:t>Washington, D.C. 20250-9410; or</a:t>
            </a:r>
          </a:p>
        </p:txBody>
      </p:sp>
      <p:sp>
        <p:nvSpPr>
          <p:cNvPr id="11" name="TextBox 10">
            <a:extLst>
              <a:ext uri="{FF2B5EF4-FFF2-40B4-BE49-F238E27FC236}">
                <a16:creationId xmlns:a16="http://schemas.microsoft.com/office/drawing/2014/main" id="{9E143A7D-555B-EF0B-E14C-CF8FF84D3815}"/>
              </a:ext>
            </a:extLst>
          </p:cNvPr>
          <p:cNvSpPr txBox="1"/>
          <p:nvPr userDrawn="1"/>
        </p:nvSpPr>
        <p:spPr>
          <a:xfrm>
            <a:off x="4494243" y="4577361"/>
            <a:ext cx="3272605" cy="967344"/>
          </a:xfrm>
          <a:prstGeom prst="rect">
            <a:avLst/>
          </a:prstGeom>
          <a:noFill/>
        </p:spPr>
        <p:txBody>
          <a:bodyPr wrap="none" rtlCol="0">
            <a:noAutofit/>
          </a:bodyPr>
          <a:lstStyle/>
          <a:p>
            <a:pPr>
              <a:spcBef>
                <a:spcPts val="901"/>
              </a:spcBef>
            </a:pPr>
            <a:r>
              <a:rPr lang="en-US" sz="1200" dirty="0">
                <a:latin typeface="Arial" panose="020B0604020202020204" pitchFamily="34" charset="0"/>
                <a:cs typeface="Arial" panose="020B0604020202020204" pitchFamily="34" charset="0"/>
              </a:rPr>
              <a:t>fax:</a:t>
            </a:r>
          </a:p>
          <a:p>
            <a:pPr>
              <a:spcBef>
                <a:spcPts val="0"/>
              </a:spcBef>
            </a:pPr>
            <a:r>
              <a:rPr lang="en-US" sz="1200" dirty="0">
                <a:latin typeface="Arial" panose="020B0604020202020204" pitchFamily="34" charset="0"/>
                <a:cs typeface="Arial" panose="020B0604020202020204" pitchFamily="34" charset="0"/>
              </a:rPr>
              <a:t>(833) 256-1665 or (202) 690-7442;</a:t>
            </a:r>
          </a:p>
        </p:txBody>
      </p:sp>
      <p:sp>
        <p:nvSpPr>
          <p:cNvPr id="12" name="TextBox 11">
            <a:extLst>
              <a:ext uri="{FF2B5EF4-FFF2-40B4-BE49-F238E27FC236}">
                <a16:creationId xmlns:a16="http://schemas.microsoft.com/office/drawing/2014/main" id="{674A25C5-669E-E356-1140-C1B37AE7B138}"/>
              </a:ext>
            </a:extLst>
          </p:cNvPr>
          <p:cNvSpPr txBox="1"/>
          <p:nvPr userDrawn="1"/>
        </p:nvSpPr>
        <p:spPr>
          <a:xfrm>
            <a:off x="8313422" y="4513924"/>
            <a:ext cx="3272605" cy="1030780"/>
          </a:xfrm>
          <a:prstGeom prst="rect">
            <a:avLst/>
          </a:prstGeom>
          <a:noFill/>
        </p:spPr>
        <p:txBody>
          <a:bodyPr wrap="none" rtlCol="0">
            <a:noAutofit/>
          </a:bodyPr>
          <a:lstStyle/>
          <a:p>
            <a:pPr>
              <a:spcBef>
                <a:spcPts val="901"/>
              </a:spcBef>
            </a:pPr>
            <a:r>
              <a:rPr lang="en-US" sz="1200" dirty="0">
                <a:latin typeface="Arial" panose="020B0604020202020204" pitchFamily="34" charset="0"/>
                <a:cs typeface="Arial" panose="020B0604020202020204" pitchFamily="34" charset="0"/>
              </a:rPr>
              <a:t>email:</a:t>
            </a:r>
          </a:p>
          <a:p>
            <a:pPr>
              <a:spcBef>
                <a:spcPts val="0"/>
              </a:spcBef>
            </a:pPr>
            <a:r>
              <a:rPr lang="en-US" sz="1200" dirty="0">
                <a:latin typeface="Arial" panose="020B0604020202020204" pitchFamily="34" charset="0"/>
                <a:cs typeface="Arial" panose="020B0604020202020204" pitchFamily="34" charset="0"/>
                <a:hlinkClick r:id="rId4"/>
              </a:rPr>
              <a:t>program.intake@usda.gov</a:t>
            </a:r>
            <a:r>
              <a:rPr lang="en-US" sz="1200" dirty="0">
                <a:latin typeface="Arial" panose="020B0604020202020204" pitchFamily="34" charset="0"/>
                <a:cs typeface="Arial" panose="020B0604020202020204" pitchFamily="34" charset="0"/>
              </a:rPr>
              <a:t>.</a:t>
            </a:r>
          </a:p>
          <a:p>
            <a:pPr marL="0" marR="0" lvl="0" indent="0" algn="l" defTabSz="1226234"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1226234"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This institution is an equal opportunity provider.</a:t>
            </a:r>
          </a:p>
        </p:txBody>
      </p:sp>
      <p:sp>
        <p:nvSpPr>
          <p:cNvPr id="13" name="TextBox 12">
            <a:extLst>
              <a:ext uri="{FF2B5EF4-FFF2-40B4-BE49-F238E27FC236}">
                <a16:creationId xmlns:a16="http://schemas.microsoft.com/office/drawing/2014/main" id="{ADBEBC99-00BC-2E59-D915-3DFFD3443160}"/>
              </a:ext>
            </a:extLst>
          </p:cNvPr>
          <p:cNvSpPr txBox="1"/>
          <p:nvPr userDrawn="1"/>
        </p:nvSpPr>
        <p:spPr>
          <a:xfrm>
            <a:off x="371744" y="6027420"/>
            <a:ext cx="11385916" cy="595068"/>
          </a:xfrm>
          <a:prstGeom prst="rect">
            <a:avLst/>
          </a:prstGeom>
          <a:noFill/>
        </p:spPr>
        <p:txBody>
          <a:bodyPr wrap="square" lIns="0" tIns="0" rIns="0" bIns="0" rtlCol="0">
            <a:noAutofit/>
          </a:bodyPr>
          <a:lstStyle/>
          <a:p>
            <a:r>
              <a:rPr lang="en-US" sz="1100" b="0" i="0" dirty="0">
                <a:solidFill>
                  <a:schemeClr val="tx1"/>
                </a:solidFill>
                <a:latin typeface="Arial" panose="020B0604020202020204" pitchFamily="34" charset="0"/>
                <a:ea typeface="Univers 45 Light" charset="0"/>
                <a:cs typeface="Arial" panose="020B0604020202020204" pitchFamily="34" charset="0"/>
              </a:rPr>
              <a:t>SDSU Extension</a:t>
            </a:r>
            <a:r>
              <a:rPr lang="en-US" sz="1100" b="0" i="0" baseline="0" dirty="0">
                <a:solidFill>
                  <a:schemeClr val="tx1"/>
                </a:solidFill>
                <a:latin typeface="Arial" panose="020B0604020202020204" pitchFamily="34" charset="0"/>
                <a:ea typeface="Univers 45 Light" charset="0"/>
                <a:cs typeface="Arial" panose="020B0604020202020204" pitchFamily="34" charset="0"/>
              </a:rPr>
              <a:t> is an equal opportunity provider and employer in accordance with the non-discrimination policies of South Dakota State University, the South Dakota Board of Regents and the United States Department of Agriculture.</a:t>
            </a:r>
          </a:p>
          <a:p>
            <a:pPr>
              <a:spcBef>
                <a:spcPts val="601"/>
              </a:spcBef>
            </a:pPr>
            <a:r>
              <a:rPr lang="en-US" sz="1100" b="0" i="0" baseline="0" dirty="0">
                <a:solidFill>
                  <a:schemeClr val="tx1"/>
                </a:solidFill>
                <a:latin typeface="Arial" panose="020B0604020202020204" pitchFamily="34" charset="0"/>
                <a:ea typeface="Univers 45 Light" charset="0"/>
                <a:cs typeface="Arial" panose="020B0604020202020204" pitchFamily="34" charset="0"/>
              </a:rPr>
              <a:t>Learn more at </a:t>
            </a:r>
            <a:r>
              <a:rPr lang="en-US" sz="1100" b="0" i="0" baseline="0" dirty="0" err="1">
                <a:solidFill>
                  <a:schemeClr val="tx1"/>
                </a:solidFill>
                <a:latin typeface="Arial" panose="020B0604020202020204" pitchFamily="34" charset="0"/>
                <a:ea typeface="Univers 45 Light" charset="0"/>
                <a:cs typeface="Arial" panose="020B0604020202020204" pitchFamily="34" charset="0"/>
                <a:hlinkClick r:id="rId5">
                  <a:extLst>
                    <a:ext uri="{A12FA001-AC4F-418D-AE19-62706E023703}">
                      <ahyp:hlinkClr xmlns:ahyp="http://schemas.microsoft.com/office/drawing/2018/hyperlinkcolor" val="tx"/>
                    </a:ext>
                  </a:extLst>
                </a:hlinkClick>
              </a:rPr>
              <a:t>extension.sdstate.edu</a:t>
            </a:r>
            <a:r>
              <a:rPr lang="en-US" sz="1100" b="0" i="0" baseline="0" dirty="0">
                <a:solidFill>
                  <a:schemeClr val="tx1"/>
                </a:solidFill>
                <a:latin typeface="Arial" panose="020B0604020202020204" pitchFamily="34" charset="0"/>
                <a:ea typeface="Univers 45 Light" charset="0"/>
                <a:cs typeface="Arial" panose="020B0604020202020204" pitchFamily="34" charset="0"/>
              </a:rPr>
              <a:t>.</a:t>
            </a:r>
            <a:endParaRPr lang="en-US" sz="1100" b="0" i="0" dirty="0">
              <a:solidFill>
                <a:schemeClr val="tx1"/>
              </a:solidFill>
              <a:latin typeface="Arial" panose="020B0604020202020204" pitchFamily="34" charset="0"/>
              <a:ea typeface="Univers 45 Light" charset="0"/>
              <a:cs typeface="Arial" panose="020B0604020202020204" pitchFamily="34" charset="0"/>
            </a:endParaRPr>
          </a:p>
        </p:txBody>
      </p:sp>
    </p:spTree>
    <p:extLst>
      <p:ext uri="{BB962C8B-B14F-4D97-AF65-F5344CB8AC3E}">
        <p14:creationId xmlns:p14="http://schemas.microsoft.com/office/powerpoint/2010/main" val="3954293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636F5F8-B895-7B36-83F2-6CAAE45F2FD2}"/>
              </a:ext>
            </a:extLst>
          </p:cNvPr>
          <p:cNvPicPr>
            <a:picLocks noChangeAspect="1"/>
          </p:cNvPicPr>
          <p:nvPr userDrawn="1"/>
        </p:nvPicPr>
        <p:blipFill rotWithShape="1">
          <a:blip r:embed="rId2"/>
          <a:srcRect t="186" b="4560"/>
          <a:stretch/>
        </p:blipFill>
        <p:spPr>
          <a:xfrm>
            <a:off x="0" y="0"/>
            <a:ext cx="12192000" cy="2164485"/>
          </a:xfrm>
          <a:prstGeom prst="rect">
            <a:avLst/>
          </a:prstGeom>
        </p:spPr>
      </p:pic>
      <p:sp>
        <p:nvSpPr>
          <p:cNvPr id="9" name="TextBox 8">
            <a:extLst>
              <a:ext uri="{FF2B5EF4-FFF2-40B4-BE49-F238E27FC236}">
                <a16:creationId xmlns:a16="http://schemas.microsoft.com/office/drawing/2014/main" id="{8A264F52-68CA-D93F-70A1-834834D7EBC0}"/>
              </a:ext>
            </a:extLst>
          </p:cNvPr>
          <p:cNvSpPr txBox="1"/>
          <p:nvPr userDrawn="1"/>
        </p:nvSpPr>
        <p:spPr>
          <a:xfrm>
            <a:off x="371744" y="2410980"/>
            <a:ext cx="11385916" cy="2308504"/>
          </a:xfrm>
          <a:prstGeom prst="rect">
            <a:avLst/>
          </a:prstGeom>
          <a:noFill/>
        </p:spPr>
        <p:txBody>
          <a:bodyPr wrap="square" lIns="0" tIns="0" rIns="0" bIns="0" numCol="1" spcCol="274320" rtlCol="0">
            <a:noAutofit/>
          </a:bodyPr>
          <a:lstStyle/>
          <a:p>
            <a:pPr algn="l">
              <a:spcBef>
                <a:spcPts val="901"/>
              </a:spcBef>
            </a:pPr>
            <a:r>
              <a:rPr lang="en-US" sz="1100" dirty="0" err="1">
                <a:latin typeface="Arial" panose="020B0604020202020204" pitchFamily="34" charset="0"/>
                <a:cs typeface="Arial" panose="020B0604020202020204" pitchFamily="34" charset="0"/>
              </a:rPr>
              <a:t>Conforme</a:t>
            </a:r>
            <a:r>
              <a:rPr lang="en-US" sz="1100" dirty="0">
                <a:latin typeface="Arial" panose="020B0604020202020204" pitchFamily="34" charset="0"/>
                <a:cs typeface="Arial" panose="020B0604020202020204" pitchFamily="34" charset="0"/>
              </a:rPr>
              <a:t> a la ley federal y las </a:t>
            </a:r>
            <a:r>
              <a:rPr lang="en-US" sz="1100" dirty="0" err="1">
                <a:latin typeface="Arial" panose="020B0604020202020204" pitchFamily="34" charset="0"/>
                <a:cs typeface="Arial" panose="020B0604020202020204" pitchFamily="34" charset="0"/>
              </a:rPr>
              <a:t>políticas</a:t>
            </a:r>
            <a:r>
              <a:rPr lang="en-US" sz="1100" dirty="0">
                <a:latin typeface="Arial" panose="020B0604020202020204" pitchFamily="34" charset="0"/>
                <a:cs typeface="Arial" panose="020B0604020202020204" pitchFamily="34" charset="0"/>
              </a:rPr>
              <a:t> y </a:t>
            </a:r>
            <a:r>
              <a:rPr lang="en-US" sz="1100" dirty="0" err="1">
                <a:latin typeface="Arial" panose="020B0604020202020204" pitchFamily="34" charset="0"/>
                <a:cs typeface="Arial" panose="020B0604020202020204" pitchFamily="34" charset="0"/>
              </a:rPr>
              <a:t>regulaciones</a:t>
            </a:r>
            <a:r>
              <a:rPr lang="en-US" sz="1100" dirty="0">
                <a:latin typeface="Arial" panose="020B0604020202020204" pitchFamily="34" charset="0"/>
                <a:cs typeface="Arial" panose="020B0604020202020204" pitchFamily="34" charset="0"/>
              </a:rPr>
              <a:t> de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Departamento</a:t>
            </a:r>
            <a:r>
              <a:rPr lang="en-US" sz="1100" dirty="0">
                <a:latin typeface="Arial" panose="020B0604020202020204" pitchFamily="34" charset="0"/>
                <a:cs typeface="Arial" panose="020B0604020202020204" pitchFamily="34" charset="0"/>
              </a:rPr>
              <a:t> de Agricultura de los </a:t>
            </a:r>
            <a:r>
              <a:rPr lang="en-US" sz="1100" dirty="0" err="1">
                <a:latin typeface="Arial" panose="020B0604020202020204" pitchFamily="34" charset="0"/>
                <a:cs typeface="Arial" panose="020B0604020202020204" pitchFamily="34" charset="0"/>
              </a:rPr>
              <a:t>Estados</a:t>
            </a:r>
            <a:r>
              <a:rPr lang="en-US" sz="1100" dirty="0">
                <a:latin typeface="Arial" panose="020B0604020202020204" pitchFamily="34" charset="0"/>
                <a:cs typeface="Arial" panose="020B0604020202020204" pitchFamily="34" charset="0"/>
              </a:rPr>
              <a:t> Unidos (USDA), </a:t>
            </a:r>
            <a:r>
              <a:rPr lang="en-US" sz="1100" dirty="0" err="1">
                <a:latin typeface="Arial" panose="020B0604020202020204" pitchFamily="34" charset="0"/>
                <a:cs typeface="Arial" panose="020B0604020202020204" pitchFamily="34" charset="0"/>
              </a:rPr>
              <a:t>esta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institución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tiene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prohibido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discriminar</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motivos</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raza</a:t>
            </a:r>
            <a:r>
              <a:rPr lang="en-US" sz="1100" dirty="0">
                <a:latin typeface="Arial" panose="020B0604020202020204" pitchFamily="34" charset="0"/>
                <a:cs typeface="Arial" panose="020B0604020202020204" pitchFamily="34" charset="0"/>
              </a:rPr>
              <a:t>, color, </a:t>
            </a:r>
            <a:r>
              <a:rPr lang="en-US" sz="1100" dirty="0" err="1">
                <a:latin typeface="Arial" panose="020B0604020202020204" pitchFamily="34" charset="0"/>
                <a:cs typeface="Arial" panose="020B0604020202020204" pitchFamily="34" charset="0"/>
              </a:rPr>
              <a:t>origen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nacional</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sexo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edad</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discapacidad</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venganza</a:t>
            </a:r>
            <a:r>
              <a:rPr lang="en-US" sz="1100" dirty="0">
                <a:latin typeface="Arial" panose="020B0604020202020204" pitchFamily="34" charset="0"/>
                <a:cs typeface="Arial" panose="020B0604020202020204" pitchFamily="34" charset="0"/>
              </a:rPr>
              <a:t> o </a:t>
            </a:r>
            <a:r>
              <a:rPr lang="en-US" sz="1100" dirty="0" err="1">
                <a:latin typeface="Arial" panose="020B0604020202020204" pitchFamily="34" charset="0"/>
                <a:cs typeface="Arial" panose="020B0604020202020204" pitchFamily="34" charset="0"/>
              </a:rPr>
              <a:t>represalia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actividades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realizadas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pasado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relacionadas</a:t>
            </a:r>
            <a:r>
              <a:rPr lang="en-US" sz="1100" dirty="0">
                <a:latin typeface="Arial" panose="020B0604020202020204" pitchFamily="34" charset="0"/>
                <a:cs typeface="Arial" panose="020B0604020202020204" pitchFamily="34" charset="0"/>
              </a:rPr>
              <a:t> con los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(no </a:t>
            </a:r>
            <a:r>
              <a:rPr lang="en-US" sz="1100" dirty="0" err="1">
                <a:latin typeface="Arial" panose="020B0604020202020204" pitchFamily="34" charset="0"/>
                <a:cs typeface="Arial" panose="020B0604020202020204" pitchFamily="34" charset="0"/>
              </a:rPr>
              <a:t>todos</a:t>
            </a:r>
            <a:r>
              <a:rPr lang="en-US" sz="1100" dirty="0">
                <a:latin typeface="Arial" panose="020B0604020202020204" pitchFamily="34" charset="0"/>
                <a:cs typeface="Arial" panose="020B0604020202020204" pitchFamily="34" charset="0"/>
              </a:rPr>
              <a:t> los </a:t>
            </a:r>
            <a:r>
              <a:rPr lang="en-US" sz="1100" dirty="0" err="1">
                <a:latin typeface="Arial" panose="020B0604020202020204" pitchFamily="34" charset="0"/>
                <a:cs typeface="Arial" panose="020B0604020202020204" pitchFamily="34" charset="0"/>
              </a:rPr>
              <a:t>principios</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prohibición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aplican</a:t>
            </a:r>
            <a:r>
              <a:rPr lang="en-US" sz="1100" dirty="0">
                <a:latin typeface="Arial" panose="020B0604020202020204" pitchFamily="34" charset="0"/>
                <a:cs typeface="Arial" panose="020B0604020202020204" pitchFamily="34" charset="0"/>
              </a:rPr>
              <a:t> a </a:t>
            </a:r>
            <a:r>
              <a:rPr lang="en-US" sz="1100" dirty="0" err="1">
                <a:latin typeface="Arial" panose="020B0604020202020204" pitchFamily="34" charset="0"/>
                <a:cs typeface="Arial" panose="020B0604020202020204" pitchFamily="34" charset="0"/>
              </a:rPr>
              <a:t>todos</a:t>
            </a:r>
            <a:r>
              <a:rPr lang="en-US" sz="1100" dirty="0">
                <a:latin typeface="Arial" panose="020B0604020202020204" pitchFamily="34" charset="0"/>
                <a:cs typeface="Arial" panose="020B0604020202020204" pitchFamily="34" charset="0"/>
              </a:rPr>
              <a:t> los </a:t>
            </a:r>
            <a:r>
              <a:rPr lang="en-US" sz="1100" dirty="0" err="1">
                <a:latin typeface="Arial" panose="020B0604020202020204" pitchFamily="34" charset="0"/>
                <a:cs typeface="Arial" panose="020B0604020202020204" pitchFamily="34" charset="0"/>
              </a:rPr>
              <a:t>programas</a:t>
            </a:r>
            <a:r>
              <a:rPr lang="en-US" sz="1100" dirty="0">
                <a:latin typeface="Arial" panose="020B0604020202020204" pitchFamily="34" charset="0"/>
                <a:cs typeface="Arial" panose="020B0604020202020204" pitchFamily="34" charset="0"/>
              </a:rPr>
              <a:t>).</a:t>
            </a:r>
          </a:p>
          <a:p>
            <a:pPr algn="l">
              <a:spcBef>
                <a:spcPts val="901"/>
              </a:spcBef>
            </a:pPr>
            <a:r>
              <a:rPr lang="en-US" sz="1100" dirty="0">
                <a:latin typeface="Arial" panose="020B0604020202020204" pitchFamily="34" charset="0"/>
                <a:cs typeface="Arial" panose="020B0604020202020204" pitchFamily="34" charset="0"/>
              </a:rPr>
              <a:t>La </a:t>
            </a:r>
            <a:r>
              <a:rPr lang="en-US" sz="1100" dirty="0" err="1">
                <a:latin typeface="Arial" panose="020B0604020202020204" pitchFamily="34" charset="0"/>
                <a:cs typeface="Arial" panose="020B0604020202020204" pitchFamily="34" charset="0"/>
              </a:rPr>
              <a:t>información</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puede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estar</a:t>
            </a:r>
            <a:r>
              <a:rPr lang="en-US" sz="1100" dirty="0">
                <a:latin typeface="Arial" panose="020B0604020202020204" pitchFamily="34" charset="0"/>
                <a:cs typeface="Arial" panose="020B0604020202020204" pitchFamily="34" charset="0"/>
              </a:rPr>
              <a:t> disponible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otros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idiomas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además</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inglés</a:t>
            </a:r>
            <a:r>
              <a:rPr lang="en-US" sz="1100" dirty="0">
                <a:latin typeface="Arial" panose="020B0604020202020204" pitchFamily="34" charset="0"/>
                <a:cs typeface="Arial" panose="020B0604020202020204" pitchFamily="34" charset="0"/>
              </a:rPr>
              <a:t>. Las personas con </a:t>
            </a:r>
            <a:r>
              <a:rPr lang="en-US" sz="1100" dirty="0" err="1">
                <a:latin typeface="Arial" panose="020B0604020202020204" pitchFamily="34" charset="0"/>
                <a:cs typeface="Arial" panose="020B0604020202020204" pitchFamily="34" charset="0"/>
              </a:rPr>
              <a:t>discapacidades</a:t>
            </a:r>
            <a:r>
              <a:rPr lang="en-US" sz="1100" dirty="0">
                <a:latin typeface="Arial" panose="020B0604020202020204" pitchFamily="34" charset="0"/>
                <a:cs typeface="Arial" panose="020B0604020202020204" pitchFamily="34" charset="0"/>
              </a:rPr>
              <a:t> que </a:t>
            </a:r>
            <a:r>
              <a:rPr lang="en-US" sz="1100" dirty="0" err="1">
                <a:latin typeface="Arial" panose="020B0604020202020204" pitchFamily="34" charset="0"/>
                <a:cs typeface="Arial" panose="020B0604020202020204" pitchFamily="34" charset="0"/>
              </a:rPr>
              <a:t>requieran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medios</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comunicación</a:t>
            </a:r>
            <a:r>
              <a:rPr lang="en-US" sz="1100" dirty="0">
                <a:latin typeface="Arial" panose="020B0604020202020204" pitchFamily="34" charset="0"/>
                <a:cs typeface="Arial" panose="020B0604020202020204" pitchFamily="34" charset="0"/>
              </a:rPr>
              <a:t> alternativos para </a:t>
            </a:r>
            <a:r>
              <a:rPr lang="en-US" sz="1100" dirty="0" err="1">
                <a:latin typeface="Arial" panose="020B0604020202020204" pitchFamily="34" charset="0"/>
                <a:cs typeface="Arial" panose="020B0604020202020204" pitchFamily="34" charset="0"/>
              </a:rPr>
              <a:t>obtener</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información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sobre</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ejemplo</a:t>
            </a:r>
            <a:r>
              <a:rPr lang="en-US" sz="1100" dirty="0">
                <a:latin typeface="Arial" panose="020B0604020202020204" pitchFamily="34" charset="0"/>
                <a:cs typeface="Arial" panose="020B0604020202020204" pitchFamily="34" charset="0"/>
              </a:rPr>
              <a:t>, Braille, </a:t>
            </a:r>
            <a:r>
              <a:rPr lang="en-US" sz="1100" dirty="0" err="1">
                <a:latin typeface="Arial" panose="020B0604020202020204" pitchFamily="34" charset="0"/>
                <a:cs typeface="Arial" panose="020B0604020202020204" pitchFamily="34" charset="0"/>
              </a:rPr>
              <a:t>letra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agrandada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grabación</a:t>
            </a:r>
            <a:r>
              <a:rPr lang="en-US" sz="1100" dirty="0">
                <a:latin typeface="Arial" panose="020B0604020202020204" pitchFamily="34" charset="0"/>
                <a:cs typeface="Arial" panose="020B0604020202020204" pitchFamily="34" charset="0"/>
              </a:rPr>
              <a:t> de audio y </a:t>
            </a:r>
            <a:r>
              <a:rPr lang="en-US" sz="1100" dirty="0" err="1">
                <a:latin typeface="Arial" panose="020B0604020202020204" pitchFamily="34" charset="0"/>
                <a:cs typeface="Arial" panose="020B0604020202020204" pitchFamily="34" charset="0"/>
              </a:rPr>
              <a:t>lenguaje</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señas</a:t>
            </a:r>
            <a:r>
              <a:rPr lang="en-US" sz="1100" dirty="0">
                <a:latin typeface="Arial" panose="020B0604020202020204" pitchFamily="34" charset="0"/>
                <a:cs typeface="Arial" panose="020B0604020202020204" pitchFamily="34" charset="0"/>
              </a:rPr>
              <a:t> americano) </a:t>
            </a:r>
            <a:r>
              <a:rPr lang="en-US" sz="1100" dirty="0" err="1">
                <a:latin typeface="Arial" panose="020B0604020202020204" pitchFamily="34" charset="0"/>
                <a:cs typeface="Arial" panose="020B0604020202020204" pitchFamily="34" charset="0"/>
              </a:rPr>
              <a:t>deben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comunicarse</a:t>
            </a:r>
            <a:r>
              <a:rPr lang="en-US" sz="1100" dirty="0">
                <a:latin typeface="Arial" panose="020B0604020202020204" pitchFamily="34" charset="0"/>
                <a:cs typeface="Arial" panose="020B0604020202020204" pitchFamily="34" charset="0"/>
              </a:rPr>
              <a:t> con la </a:t>
            </a:r>
            <a:r>
              <a:rPr lang="en-US" sz="1100" dirty="0" err="1">
                <a:latin typeface="Arial" panose="020B0604020202020204" pitchFamily="34" charset="0"/>
                <a:cs typeface="Arial" panose="020B0604020202020204" pitchFamily="34" charset="0"/>
              </a:rPr>
              <a:t>agencia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estatal</a:t>
            </a:r>
            <a:r>
              <a:rPr lang="en-US" sz="1100" dirty="0">
                <a:latin typeface="Arial" panose="020B0604020202020204" pitchFamily="34" charset="0"/>
                <a:cs typeface="Arial" panose="020B0604020202020204" pitchFamily="34" charset="0"/>
              </a:rPr>
              <a:t> o local </a:t>
            </a:r>
            <a:r>
              <a:rPr lang="en-US" sz="1100" dirty="0" err="1">
                <a:latin typeface="Arial" panose="020B0604020202020204" pitchFamily="34" charset="0"/>
                <a:cs typeface="Arial" panose="020B0604020202020204" pitchFamily="34" charset="0"/>
              </a:rPr>
              <a:t>responsable</a:t>
            </a:r>
            <a:r>
              <a:rPr lang="en-US" sz="1100" dirty="0">
                <a:latin typeface="Arial" panose="020B0604020202020204" pitchFamily="34" charset="0"/>
                <a:cs typeface="Arial" panose="020B0604020202020204" pitchFamily="34" charset="0"/>
              </a:rPr>
              <a:t> que </a:t>
            </a:r>
            <a:r>
              <a:rPr lang="en-US" sz="1100" dirty="0" err="1">
                <a:latin typeface="Arial" panose="020B0604020202020204" pitchFamily="34" charset="0"/>
                <a:cs typeface="Arial" panose="020B0604020202020204" pitchFamily="34" charset="0"/>
              </a:rPr>
              <a:t>administra</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o con el TARGET Center del USDA al </a:t>
            </a:r>
            <a:r>
              <a:rPr lang="en-US" sz="1100" b="1" dirty="0">
                <a:latin typeface="Arial" panose="020B0604020202020204" pitchFamily="34" charset="0"/>
                <a:cs typeface="Arial" panose="020B0604020202020204" pitchFamily="34" charset="0"/>
              </a:rPr>
              <a:t>(202) 720-2600 </a:t>
            </a:r>
            <a:r>
              <a:rPr lang="en-US" sz="1100" dirty="0">
                <a:latin typeface="Arial" panose="020B0604020202020204" pitchFamily="34" charset="0"/>
                <a:cs typeface="Arial" panose="020B0604020202020204" pitchFamily="34" charset="0"/>
              </a:rPr>
              <a:t>(</a:t>
            </a:r>
            <a:r>
              <a:rPr lang="en-US" sz="1100" dirty="0" err="1">
                <a:latin typeface="Arial" panose="020B0604020202020204" pitchFamily="34" charset="0"/>
                <a:cs typeface="Arial" panose="020B0604020202020204" pitchFamily="34" charset="0"/>
              </a:rPr>
              <a:t>voz</a:t>
            </a:r>
            <a:r>
              <a:rPr lang="en-US" sz="1100" dirty="0">
                <a:latin typeface="Arial" panose="020B0604020202020204" pitchFamily="34" charset="0"/>
                <a:cs typeface="Arial" panose="020B0604020202020204" pitchFamily="34" charset="0"/>
              </a:rPr>
              <a:t> y TTY) o </a:t>
            </a:r>
            <a:r>
              <a:rPr lang="en-US" sz="1100" dirty="0" err="1">
                <a:latin typeface="Arial" panose="020B0604020202020204" pitchFamily="34" charset="0"/>
                <a:cs typeface="Arial" panose="020B0604020202020204" pitchFamily="34" charset="0"/>
              </a:rPr>
              <a:t>comunicarse</a:t>
            </a:r>
            <a:r>
              <a:rPr lang="en-US" sz="1100" dirty="0">
                <a:latin typeface="Arial" panose="020B0604020202020204" pitchFamily="34" charset="0"/>
                <a:cs typeface="Arial" panose="020B0604020202020204" pitchFamily="34" charset="0"/>
              </a:rPr>
              <a:t> con el USDA a </a:t>
            </a:r>
            <a:r>
              <a:rPr lang="en-US" sz="1100" dirty="0" err="1">
                <a:latin typeface="Arial" panose="020B0604020202020204" pitchFamily="34" charset="0"/>
                <a:cs typeface="Arial" panose="020B0604020202020204" pitchFamily="34" charset="0"/>
              </a:rPr>
              <a:t>través</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Servicio</a:t>
            </a:r>
            <a:r>
              <a:rPr lang="en-US" sz="1100" dirty="0">
                <a:latin typeface="Arial" panose="020B0604020202020204" pitchFamily="34" charset="0"/>
                <a:cs typeface="Arial" panose="020B0604020202020204" pitchFamily="34" charset="0"/>
              </a:rPr>
              <a:t> Federal de </a:t>
            </a:r>
            <a:r>
              <a:rPr lang="en-US" sz="1100" dirty="0" err="1">
                <a:latin typeface="Arial" panose="020B0604020202020204" pitchFamily="34" charset="0"/>
                <a:cs typeface="Arial" panose="020B0604020202020204" pitchFamily="34" charset="0"/>
              </a:rPr>
              <a:t>Transmisión</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Información</a:t>
            </a:r>
            <a:r>
              <a:rPr lang="en-US" sz="1100" dirty="0">
                <a:latin typeface="Arial" panose="020B0604020202020204" pitchFamily="34" charset="0"/>
                <a:cs typeface="Arial" panose="020B0604020202020204" pitchFamily="34" charset="0"/>
              </a:rPr>
              <a:t> al </a:t>
            </a:r>
            <a:r>
              <a:rPr lang="en-US" sz="1100" b="1" dirty="0">
                <a:latin typeface="Arial" panose="020B0604020202020204" pitchFamily="34" charset="0"/>
                <a:cs typeface="Arial" panose="020B0604020202020204" pitchFamily="34" charset="0"/>
              </a:rPr>
              <a:t>(800) 877-8339</a:t>
            </a:r>
            <a:r>
              <a:rPr lang="en-US" sz="1100" dirty="0">
                <a:latin typeface="Arial" panose="020B0604020202020204" pitchFamily="34" charset="0"/>
                <a:cs typeface="Arial" panose="020B0604020202020204" pitchFamily="34" charset="0"/>
              </a:rPr>
              <a:t>.</a:t>
            </a:r>
          </a:p>
          <a:p>
            <a:pPr algn="l">
              <a:spcBef>
                <a:spcPts val="901"/>
              </a:spcBef>
            </a:pPr>
            <a:r>
              <a:rPr lang="en-US" sz="1100" dirty="0">
                <a:latin typeface="Arial" panose="020B0604020202020204" pitchFamily="34" charset="0"/>
                <a:cs typeface="Arial" panose="020B0604020202020204" pitchFamily="34" charset="0"/>
              </a:rPr>
              <a:t>Para </a:t>
            </a:r>
            <a:r>
              <a:rPr lang="en-US" sz="1100" dirty="0" err="1">
                <a:latin typeface="Arial" panose="020B0604020202020204" pitchFamily="34" charset="0"/>
                <a:cs typeface="Arial" panose="020B0604020202020204" pitchFamily="34" charset="0"/>
              </a:rPr>
              <a:t>presentar</a:t>
            </a:r>
            <a:r>
              <a:rPr lang="en-US" sz="1100" dirty="0">
                <a:latin typeface="Arial" panose="020B0604020202020204" pitchFamily="34" charset="0"/>
                <a:cs typeface="Arial" panose="020B0604020202020204" pitchFamily="34" charset="0"/>
              </a:rPr>
              <a:t> una </a:t>
            </a:r>
            <a:r>
              <a:rPr lang="en-US" sz="1100" dirty="0" err="1">
                <a:latin typeface="Arial" panose="020B0604020202020204" pitchFamily="34" charset="0"/>
                <a:cs typeface="Arial" panose="020B0604020202020204" pitchFamily="34" charset="0"/>
              </a:rPr>
              <a:t>queja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discriminación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reclamante</a:t>
            </a:r>
            <a:r>
              <a:rPr lang="en-US" sz="1100" dirty="0">
                <a:latin typeface="Arial" panose="020B0604020202020204" pitchFamily="34" charset="0"/>
                <a:cs typeface="Arial" panose="020B0604020202020204" pitchFamily="34" charset="0"/>
              </a:rPr>
              <a:t> debe </a:t>
            </a:r>
            <a:r>
              <a:rPr lang="en-US" sz="1100" dirty="0" err="1">
                <a:latin typeface="Arial" panose="020B0604020202020204" pitchFamily="34" charset="0"/>
                <a:cs typeface="Arial" panose="020B0604020202020204" pitchFamily="34" charset="0"/>
              </a:rPr>
              <a:t>completar</a:t>
            </a:r>
            <a:r>
              <a:rPr lang="en-US" sz="1100" dirty="0">
                <a:latin typeface="Arial" panose="020B0604020202020204" pitchFamily="34" charset="0"/>
                <a:cs typeface="Arial" panose="020B0604020202020204" pitchFamily="34" charset="0"/>
              </a:rPr>
              <a:t> un </a:t>
            </a:r>
            <a:r>
              <a:rPr lang="en-US" sz="1100" dirty="0" err="1">
                <a:latin typeface="Arial" panose="020B0604020202020204" pitchFamily="34" charset="0"/>
                <a:cs typeface="Arial" panose="020B0604020202020204" pitchFamily="34" charset="0"/>
              </a:rPr>
              <a:t>formulario</a:t>
            </a:r>
            <a:r>
              <a:rPr lang="en-US" sz="1100" dirty="0">
                <a:latin typeface="Arial" panose="020B0604020202020204" pitchFamily="34" charset="0"/>
                <a:cs typeface="Arial" panose="020B0604020202020204" pitchFamily="34" charset="0"/>
              </a:rPr>
              <a:t> AD-3027, </a:t>
            </a:r>
            <a:r>
              <a:rPr lang="en-US" sz="1100" dirty="0" err="1">
                <a:latin typeface="Arial" panose="020B0604020202020204" pitchFamily="34" charset="0"/>
                <a:cs typeface="Arial" panose="020B0604020202020204" pitchFamily="34" charset="0"/>
              </a:rPr>
              <a:t>Formulario</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queja</a:t>
            </a:r>
            <a:r>
              <a:rPr lang="en-US" sz="1100" dirty="0">
                <a:latin typeface="Arial" panose="020B0604020202020204" pitchFamily="34" charset="0"/>
                <a:cs typeface="Arial" panose="020B0604020202020204" pitchFamily="34" charset="0"/>
              </a:rPr>
              <a:t> por </a:t>
            </a:r>
            <a:r>
              <a:rPr lang="en-US" sz="1100" dirty="0" err="1">
                <a:latin typeface="Arial" panose="020B0604020202020204" pitchFamily="34" charset="0"/>
                <a:cs typeface="Arial" panose="020B0604020202020204" pitchFamily="34" charset="0"/>
              </a:rPr>
              <a:t>discriminación</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programa</a:t>
            </a:r>
            <a:r>
              <a:rPr lang="en-US" sz="1100" dirty="0">
                <a:latin typeface="Arial" panose="020B0604020202020204" pitchFamily="34" charset="0"/>
                <a:cs typeface="Arial" panose="020B0604020202020204" pitchFamily="34" charset="0"/>
              </a:rPr>
              <a:t> del USDA, que se </a:t>
            </a:r>
            <a:r>
              <a:rPr lang="en-US" sz="1100" dirty="0" err="1">
                <a:latin typeface="Arial" panose="020B0604020202020204" pitchFamily="34" charset="0"/>
                <a:cs typeface="Arial" panose="020B0604020202020204" pitchFamily="34" charset="0"/>
              </a:rPr>
              <a:t>puede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obtener</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línea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hlinkClick r:id="rId3"/>
              </a:rPr>
              <a:t>www.usda.gov/sites/default/files/documents/usda-program-discrimination-complaint-form.pdf</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cualquier</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oficina</a:t>
            </a:r>
            <a:r>
              <a:rPr lang="en-US" sz="1100" dirty="0">
                <a:latin typeface="Arial" panose="020B0604020202020204" pitchFamily="34" charset="0"/>
                <a:cs typeface="Arial" panose="020B0604020202020204" pitchFamily="34" charset="0"/>
              </a:rPr>
              <a:t> del USDA, </a:t>
            </a:r>
            <a:r>
              <a:rPr lang="en-US" sz="1100" dirty="0" err="1">
                <a:latin typeface="Arial" panose="020B0604020202020204" pitchFamily="34" charset="0"/>
                <a:cs typeface="Arial" panose="020B0604020202020204" pitchFamily="34" charset="0"/>
              </a:rPr>
              <a:t>llamando</a:t>
            </a:r>
            <a:r>
              <a:rPr lang="en-US" sz="1100" dirty="0">
                <a:latin typeface="Arial" panose="020B0604020202020204" pitchFamily="34" charset="0"/>
                <a:cs typeface="Arial" panose="020B0604020202020204" pitchFamily="34" charset="0"/>
              </a:rPr>
              <a:t> al </a:t>
            </a:r>
            <a:r>
              <a:rPr lang="en-US" sz="1100" b="1" dirty="0">
                <a:latin typeface="Arial" panose="020B0604020202020204" pitchFamily="34" charset="0"/>
                <a:cs typeface="Arial" panose="020B0604020202020204" pitchFamily="34" charset="0"/>
              </a:rPr>
              <a:t>(866) 632-9992</a:t>
            </a:r>
            <a:r>
              <a:rPr lang="en-US" sz="1100" dirty="0">
                <a:latin typeface="Arial" panose="020B0604020202020204" pitchFamily="34" charset="0"/>
                <a:cs typeface="Arial" panose="020B0604020202020204" pitchFamily="34" charset="0"/>
              </a:rPr>
              <a:t>, o </a:t>
            </a:r>
            <a:r>
              <a:rPr lang="en-US" sz="1100" dirty="0" err="1">
                <a:latin typeface="Arial" panose="020B0604020202020204" pitchFamily="34" charset="0"/>
                <a:cs typeface="Arial" panose="020B0604020202020204" pitchFamily="34" charset="0"/>
              </a:rPr>
              <a:t>escribiendo</a:t>
            </a:r>
            <a:r>
              <a:rPr lang="en-US" sz="1100" dirty="0">
                <a:latin typeface="Arial" panose="020B0604020202020204" pitchFamily="34" charset="0"/>
                <a:cs typeface="Arial" panose="020B0604020202020204" pitchFamily="34" charset="0"/>
              </a:rPr>
              <a:t> una carta </a:t>
            </a:r>
            <a:r>
              <a:rPr lang="en-US" sz="1100" dirty="0" err="1">
                <a:latin typeface="Arial" panose="020B0604020202020204" pitchFamily="34" charset="0"/>
                <a:cs typeface="Arial" panose="020B0604020202020204" pitchFamily="34" charset="0"/>
              </a:rPr>
              <a:t>dirigida</a:t>
            </a:r>
            <a:r>
              <a:rPr lang="en-US" sz="1100" dirty="0">
                <a:latin typeface="Arial" panose="020B0604020202020204" pitchFamily="34" charset="0"/>
                <a:cs typeface="Arial" panose="020B0604020202020204" pitchFamily="34" charset="0"/>
              </a:rPr>
              <a:t> al USDA. La carta debe </a:t>
            </a:r>
            <a:r>
              <a:rPr lang="en-US" sz="1100" dirty="0" err="1">
                <a:latin typeface="Arial" panose="020B0604020202020204" pitchFamily="34" charset="0"/>
                <a:cs typeface="Arial" panose="020B0604020202020204" pitchFamily="34" charset="0"/>
              </a:rPr>
              <a:t>contener</a:t>
            </a:r>
            <a:r>
              <a:rPr lang="en-US" sz="1100" dirty="0">
                <a:latin typeface="Arial" panose="020B0604020202020204" pitchFamily="34" charset="0"/>
                <a:cs typeface="Arial" panose="020B0604020202020204" pitchFamily="34" charset="0"/>
              </a:rPr>
              <a:t> el </a:t>
            </a:r>
            <a:r>
              <a:rPr lang="en-US" sz="1100" dirty="0" err="1">
                <a:latin typeface="Arial" panose="020B0604020202020204" pitchFamily="34" charset="0"/>
                <a:cs typeface="Arial" panose="020B0604020202020204" pitchFamily="34" charset="0"/>
              </a:rPr>
              <a:t>nombre</a:t>
            </a:r>
            <a:r>
              <a:rPr lang="en-US" sz="1100" dirty="0">
                <a:latin typeface="Arial" panose="020B0604020202020204" pitchFamily="34" charset="0"/>
                <a:cs typeface="Arial" panose="020B0604020202020204" pitchFamily="34" charset="0"/>
              </a:rPr>
              <a:t>, la </a:t>
            </a:r>
            <a:r>
              <a:rPr lang="en-US" sz="1100" dirty="0" err="1">
                <a:latin typeface="Arial" panose="020B0604020202020204" pitchFamily="34" charset="0"/>
                <a:cs typeface="Arial" panose="020B0604020202020204" pitchFamily="34" charset="0"/>
              </a:rPr>
              <a:t>dirección</a:t>
            </a:r>
            <a:r>
              <a:rPr lang="en-US" sz="1100" dirty="0">
                <a:latin typeface="Arial" panose="020B0604020202020204" pitchFamily="34" charset="0"/>
                <a:cs typeface="Arial" panose="020B0604020202020204" pitchFamily="34" charset="0"/>
              </a:rPr>
              <a:t> y el </a:t>
            </a:r>
            <a:r>
              <a:rPr lang="en-US" sz="1100" dirty="0" err="1">
                <a:latin typeface="Arial" panose="020B0604020202020204" pitchFamily="34" charset="0"/>
                <a:cs typeface="Arial" panose="020B0604020202020204" pitchFamily="34" charset="0"/>
              </a:rPr>
              <a:t>número</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teléfono</a:t>
            </a:r>
            <a:r>
              <a:rPr lang="en-US" sz="1100" dirty="0">
                <a:latin typeface="Arial" panose="020B0604020202020204" pitchFamily="34" charset="0"/>
                <a:cs typeface="Arial" panose="020B0604020202020204" pitchFamily="34" charset="0"/>
              </a:rPr>
              <a:t> del </a:t>
            </a:r>
            <a:r>
              <a:rPr lang="en-US" sz="1100" dirty="0" err="1">
                <a:latin typeface="Arial" panose="020B0604020202020204" pitchFamily="34" charset="0"/>
                <a:cs typeface="Arial" panose="020B0604020202020204" pitchFamily="34" charset="0"/>
              </a:rPr>
              <a:t>reclamante</a:t>
            </a:r>
            <a:r>
              <a:rPr lang="en-US" sz="1100" dirty="0">
                <a:latin typeface="Arial" panose="020B0604020202020204" pitchFamily="34" charset="0"/>
                <a:cs typeface="Arial" panose="020B0604020202020204" pitchFamily="34" charset="0"/>
              </a:rPr>
              <a:t>, y una </a:t>
            </a:r>
            <a:r>
              <a:rPr lang="en-US" sz="1100" dirty="0" err="1">
                <a:latin typeface="Arial" panose="020B0604020202020204" pitchFamily="34" charset="0"/>
                <a:cs typeface="Arial" panose="020B0604020202020204" pitchFamily="34" charset="0"/>
              </a:rPr>
              <a:t>descripción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escrita</a:t>
            </a:r>
            <a:r>
              <a:rPr lang="en-US" sz="1100" dirty="0">
                <a:latin typeface="Arial" panose="020B0604020202020204" pitchFamily="34" charset="0"/>
                <a:cs typeface="Arial" panose="020B0604020202020204" pitchFamily="34" charset="0"/>
              </a:rPr>
              <a:t> de la </a:t>
            </a:r>
            <a:r>
              <a:rPr lang="en-US" sz="1100" dirty="0" err="1">
                <a:latin typeface="Arial" panose="020B0604020202020204" pitchFamily="34" charset="0"/>
                <a:cs typeface="Arial" panose="020B0604020202020204" pitchFamily="34" charset="0"/>
              </a:rPr>
              <a:t>supuesta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acción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discriminatoria</a:t>
            </a:r>
            <a:r>
              <a:rPr lang="en-US" sz="1100" dirty="0">
                <a:latin typeface="Arial" panose="020B0604020202020204" pitchFamily="34" charset="0"/>
                <a:cs typeface="Arial" panose="020B0604020202020204" pitchFamily="34" charset="0"/>
              </a:rPr>
              <a:t> con </a:t>
            </a:r>
            <a:r>
              <a:rPr lang="en-US" sz="1100" dirty="0" err="1">
                <a:latin typeface="Arial" panose="020B0604020202020204" pitchFamily="34" charset="0"/>
                <a:cs typeface="Arial" panose="020B0604020202020204" pitchFamily="34" charset="0"/>
              </a:rPr>
              <a:t>suficiente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detalle</a:t>
            </a:r>
            <a:r>
              <a:rPr lang="en-US" sz="1100" dirty="0">
                <a:latin typeface="Arial" panose="020B0604020202020204" pitchFamily="34" charset="0"/>
                <a:cs typeface="Arial" panose="020B0604020202020204" pitchFamily="34" charset="0"/>
              </a:rPr>
              <a:t> para </a:t>
            </a:r>
            <a:r>
              <a:rPr lang="en-US" sz="1100" dirty="0" err="1">
                <a:latin typeface="Arial" panose="020B0604020202020204" pitchFamily="34" charset="0"/>
                <a:cs typeface="Arial" panose="020B0604020202020204" pitchFamily="34" charset="0"/>
              </a:rPr>
              <a:t>informar</a:t>
            </a:r>
            <a:r>
              <a:rPr lang="en-US" sz="1100" dirty="0">
                <a:latin typeface="Arial" panose="020B0604020202020204" pitchFamily="34" charset="0"/>
                <a:cs typeface="Arial" panose="020B0604020202020204" pitchFamily="34" charset="0"/>
              </a:rPr>
              <a:t> al </a:t>
            </a:r>
            <a:r>
              <a:rPr lang="en-US" sz="1100" dirty="0" err="1">
                <a:latin typeface="Arial" panose="020B0604020202020204" pitchFamily="34" charset="0"/>
                <a:cs typeface="Arial" panose="020B0604020202020204" pitchFamily="34" charset="0"/>
              </a:rPr>
              <a:t>Subsecretario</a:t>
            </a:r>
            <a:r>
              <a:rPr lang="en-US" sz="1100" dirty="0">
                <a:latin typeface="Arial" panose="020B0604020202020204" pitchFamily="34" charset="0"/>
                <a:cs typeface="Arial" panose="020B0604020202020204" pitchFamily="34" charset="0"/>
              </a:rPr>
              <a:t> de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(ASCR, por sus </a:t>
            </a:r>
            <a:r>
              <a:rPr lang="en-US" sz="1100" dirty="0" err="1">
                <a:latin typeface="Arial" panose="020B0604020202020204" pitchFamily="34" charset="0"/>
                <a:cs typeface="Arial" panose="020B0604020202020204" pitchFamily="34" charset="0"/>
              </a:rPr>
              <a:t>siglas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inglés</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sobre</a:t>
            </a:r>
            <a:r>
              <a:rPr lang="en-US" sz="1100" dirty="0">
                <a:latin typeface="Arial" panose="020B0604020202020204" pitchFamily="34" charset="0"/>
                <a:cs typeface="Arial" panose="020B0604020202020204" pitchFamily="34" charset="0"/>
              </a:rPr>
              <a:t> la </a:t>
            </a:r>
            <a:r>
              <a:rPr lang="en-US" sz="1100" dirty="0" err="1">
                <a:latin typeface="Arial" panose="020B0604020202020204" pitchFamily="34" charset="0"/>
                <a:cs typeface="Arial" panose="020B0604020202020204" pitchFamily="34" charset="0"/>
              </a:rPr>
              <a:t>naturaleza</a:t>
            </a:r>
            <a:r>
              <a:rPr lang="en-US" sz="1100" dirty="0">
                <a:latin typeface="Arial" panose="020B0604020202020204" pitchFamily="34" charset="0"/>
                <a:cs typeface="Arial" panose="020B0604020202020204" pitchFamily="34" charset="0"/>
              </a:rPr>
              <a:t> y la </a:t>
            </a:r>
            <a:r>
              <a:rPr lang="en-US" sz="1100" dirty="0" err="1">
                <a:latin typeface="Arial" panose="020B0604020202020204" pitchFamily="34" charset="0"/>
                <a:cs typeface="Arial" panose="020B0604020202020204" pitchFamily="34" charset="0"/>
              </a:rPr>
              <a:t>fecha</a:t>
            </a:r>
            <a:r>
              <a:rPr lang="en-US" sz="1100" dirty="0">
                <a:latin typeface="Arial" panose="020B0604020202020204" pitchFamily="34" charset="0"/>
                <a:cs typeface="Arial" panose="020B0604020202020204" pitchFamily="34" charset="0"/>
              </a:rPr>
              <a:t> de la </a:t>
            </a:r>
            <a:r>
              <a:rPr lang="en-US" sz="1100" dirty="0" err="1">
                <a:latin typeface="Arial" panose="020B0604020202020204" pitchFamily="34" charset="0"/>
                <a:cs typeface="Arial" panose="020B0604020202020204" pitchFamily="34" charset="0"/>
              </a:rPr>
              <a:t>presunta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violación</a:t>
            </a:r>
            <a:r>
              <a:rPr lang="en-US" sz="1100" dirty="0">
                <a:latin typeface="Arial" panose="020B0604020202020204" pitchFamily="34" charset="0"/>
                <a:cs typeface="Arial" panose="020B0604020202020204" pitchFamily="34" charset="0"/>
              </a:rPr>
              <a:t> de los derechos </a:t>
            </a:r>
            <a:r>
              <a:rPr lang="en-US" sz="1100" dirty="0" err="1">
                <a:latin typeface="Arial" panose="020B0604020202020204" pitchFamily="34" charset="0"/>
                <a:cs typeface="Arial" panose="020B0604020202020204" pitchFamily="34" charset="0"/>
              </a:rPr>
              <a:t>civiles</a:t>
            </a:r>
            <a:r>
              <a:rPr lang="en-US" sz="1100" dirty="0">
                <a:latin typeface="Arial" panose="020B0604020202020204" pitchFamily="34" charset="0"/>
                <a:cs typeface="Arial" panose="020B0604020202020204" pitchFamily="34" charset="0"/>
              </a:rPr>
              <a:t>. La carta o el </a:t>
            </a:r>
            <a:r>
              <a:rPr lang="en-US" sz="1100" dirty="0" err="1">
                <a:latin typeface="Arial" panose="020B0604020202020204" pitchFamily="34" charset="0"/>
                <a:cs typeface="Arial" panose="020B0604020202020204" pitchFamily="34" charset="0"/>
              </a:rPr>
              <a:t>formulario</a:t>
            </a:r>
            <a:r>
              <a:rPr lang="en-US" sz="1100" dirty="0">
                <a:latin typeface="Arial" panose="020B0604020202020204" pitchFamily="34" charset="0"/>
                <a:cs typeface="Arial" panose="020B0604020202020204" pitchFamily="34" charset="0"/>
              </a:rPr>
              <a:t> AD-3027 </a:t>
            </a:r>
            <a:r>
              <a:rPr lang="en-US" sz="1100" dirty="0" err="1">
                <a:latin typeface="Arial" panose="020B0604020202020204" pitchFamily="34" charset="0"/>
                <a:cs typeface="Arial" panose="020B0604020202020204" pitchFamily="34" charset="0"/>
              </a:rPr>
              <a:t>completado</a:t>
            </a:r>
            <a:r>
              <a:rPr lang="en-US" sz="1100" dirty="0">
                <a:latin typeface="Arial" panose="020B0604020202020204" pitchFamily="34" charset="0"/>
                <a:cs typeface="Arial" panose="020B0604020202020204" pitchFamily="34" charset="0"/>
              </a:rPr>
              <a:t> debe </a:t>
            </a:r>
            <a:r>
              <a:rPr lang="en-US" sz="1100" dirty="0" err="1">
                <a:latin typeface="Arial" panose="020B0604020202020204" pitchFamily="34" charset="0"/>
                <a:cs typeface="Arial" panose="020B0604020202020204" pitchFamily="34" charset="0"/>
              </a:rPr>
              <a:t>enviarse</a:t>
            </a:r>
            <a:r>
              <a:rPr lang="en-US" sz="1100" dirty="0">
                <a:latin typeface="Arial" panose="020B0604020202020204" pitchFamily="34" charset="0"/>
                <a:cs typeface="Arial" panose="020B0604020202020204" pitchFamily="34" charset="0"/>
              </a:rPr>
              <a:t> al USDA por medio de:</a:t>
            </a:r>
          </a:p>
        </p:txBody>
      </p:sp>
      <p:sp>
        <p:nvSpPr>
          <p:cNvPr id="10" name="TextBox 9">
            <a:extLst>
              <a:ext uri="{FF2B5EF4-FFF2-40B4-BE49-F238E27FC236}">
                <a16:creationId xmlns:a16="http://schemas.microsoft.com/office/drawing/2014/main" id="{4916CBA7-932A-B50A-9A61-15FFF4CE6ABD}"/>
              </a:ext>
            </a:extLst>
          </p:cNvPr>
          <p:cNvSpPr txBox="1"/>
          <p:nvPr userDrawn="1"/>
        </p:nvSpPr>
        <p:spPr>
          <a:xfrm>
            <a:off x="371744" y="4889780"/>
            <a:ext cx="3506836" cy="967344"/>
          </a:xfrm>
          <a:prstGeom prst="rect">
            <a:avLst/>
          </a:prstGeom>
          <a:noFill/>
        </p:spPr>
        <p:txBody>
          <a:bodyPr wrap="none" rtlCol="0">
            <a:noAutofit/>
          </a:bodyPr>
          <a:lstStyle/>
          <a:p>
            <a:pPr algn="l">
              <a:spcBef>
                <a:spcPts val="901"/>
              </a:spcBef>
            </a:pPr>
            <a:r>
              <a:rPr lang="en-US" sz="1100" dirty="0" err="1">
                <a:latin typeface="Arial" panose="020B0604020202020204" pitchFamily="34" charset="0"/>
                <a:cs typeface="Arial" panose="020B0604020202020204" pitchFamily="34" charset="0"/>
              </a:rPr>
              <a:t>correo</a:t>
            </a:r>
            <a:r>
              <a:rPr lang="en-US" sz="1100" dirty="0">
                <a:latin typeface="Arial" panose="020B0604020202020204" pitchFamily="34" charset="0"/>
                <a:cs typeface="Arial" panose="020B0604020202020204" pitchFamily="34" charset="0"/>
              </a:rPr>
              <a:t> postal:</a:t>
            </a:r>
          </a:p>
          <a:p>
            <a:pPr algn="l">
              <a:spcBef>
                <a:spcPts val="0"/>
              </a:spcBef>
            </a:pPr>
            <a:r>
              <a:rPr lang="en-US" sz="1100" dirty="0">
                <a:latin typeface="Arial" panose="020B0604020202020204" pitchFamily="34" charset="0"/>
                <a:cs typeface="Arial" panose="020B0604020202020204" pitchFamily="34" charset="0"/>
              </a:rPr>
              <a:t>U.S. Department of Agriculture</a:t>
            </a:r>
          </a:p>
          <a:p>
            <a:pPr algn="l">
              <a:spcBef>
                <a:spcPts val="0"/>
              </a:spcBef>
            </a:pPr>
            <a:r>
              <a:rPr lang="en-US" sz="1100" dirty="0">
                <a:latin typeface="Arial" panose="020B0604020202020204" pitchFamily="34" charset="0"/>
                <a:cs typeface="Arial" panose="020B0604020202020204" pitchFamily="34" charset="0"/>
              </a:rPr>
              <a:t>Office of the Assistant Secretary for Civil Rights</a:t>
            </a:r>
          </a:p>
          <a:p>
            <a:pPr algn="l">
              <a:spcBef>
                <a:spcPts val="0"/>
              </a:spcBef>
            </a:pPr>
            <a:r>
              <a:rPr lang="en-US" sz="1100" dirty="0">
                <a:latin typeface="Arial" panose="020B0604020202020204" pitchFamily="34" charset="0"/>
                <a:cs typeface="Arial" panose="020B0604020202020204" pitchFamily="34" charset="0"/>
              </a:rPr>
              <a:t>1400 Independence Avenue, SW</a:t>
            </a:r>
          </a:p>
          <a:p>
            <a:pPr algn="l">
              <a:spcBef>
                <a:spcPts val="0"/>
              </a:spcBef>
            </a:pPr>
            <a:r>
              <a:rPr lang="en-US" sz="1100" dirty="0">
                <a:latin typeface="Arial" panose="020B0604020202020204" pitchFamily="34" charset="0"/>
                <a:cs typeface="Arial" panose="020B0604020202020204" pitchFamily="34" charset="0"/>
              </a:rPr>
              <a:t>Washington, D.C. 20250-9410; o´</a:t>
            </a:r>
          </a:p>
        </p:txBody>
      </p:sp>
      <p:sp>
        <p:nvSpPr>
          <p:cNvPr id="11" name="TextBox 10">
            <a:extLst>
              <a:ext uri="{FF2B5EF4-FFF2-40B4-BE49-F238E27FC236}">
                <a16:creationId xmlns:a16="http://schemas.microsoft.com/office/drawing/2014/main" id="{1D4F5792-04E9-8DA1-E403-3F99458278C2}"/>
              </a:ext>
            </a:extLst>
          </p:cNvPr>
          <p:cNvSpPr txBox="1"/>
          <p:nvPr userDrawn="1"/>
        </p:nvSpPr>
        <p:spPr>
          <a:xfrm>
            <a:off x="4494243" y="4889781"/>
            <a:ext cx="3272605" cy="967344"/>
          </a:xfrm>
          <a:prstGeom prst="rect">
            <a:avLst/>
          </a:prstGeom>
          <a:noFill/>
        </p:spPr>
        <p:txBody>
          <a:bodyPr wrap="none" rtlCol="0">
            <a:noAutofit/>
          </a:bodyPr>
          <a:lstStyle/>
          <a:p>
            <a:pPr algn="l">
              <a:spcBef>
                <a:spcPts val="901"/>
              </a:spcBef>
            </a:pPr>
            <a:r>
              <a:rPr lang="en-US" sz="1100" dirty="0">
                <a:latin typeface="Arial" panose="020B0604020202020204" pitchFamily="34" charset="0"/>
                <a:cs typeface="Arial" panose="020B0604020202020204" pitchFamily="34" charset="0"/>
              </a:rPr>
              <a:t>fax:</a:t>
            </a:r>
          </a:p>
          <a:p>
            <a:pPr algn="l">
              <a:spcBef>
                <a:spcPts val="0"/>
              </a:spcBef>
            </a:pPr>
            <a:r>
              <a:rPr lang="en-US" sz="1100" dirty="0">
                <a:latin typeface="Arial" panose="020B0604020202020204" pitchFamily="34" charset="0"/>
                <a:cs typeface="Arial" panose="020B0604020202020204" pitchFamily="34" charset="0"/>
              </a:rPr>
              <a:t>(833) 256-1665 o´ (202) 690-7442;</a:t>
            </a:r>
          </a:p>
        </p:txBody>
      </p:sp>
      <p:sp>
        <p:nvSpPr>
          <p:cNvPr id="12" name="TextBox 11">
            <a:extLst>
              <a:ext uri="{FF2B5EF4-FFF2-40B4-BE49-F238E27FC236}">
                <a16:creationId xmlns:a16="http://schemas.microsoft.com/office/drawing/2014/main" id="{CDD17BE0-4D82-B144-D963-1D8614D13DDB}"/>
              </a:ext>
            </a:extLst>
          </p:cNvPr>
          <p:cNvSpPr txBox="1"/>
          <p:nvPr userDrawn="1"/>
        </p:nvSpPr>
        <p:spPr>
          <a:xfrm>
            <a:off x="8313422" y="4826344"/>
            <a:ext cx="3272605" cy="1030780"/>
          </a:xfrm>
          <a:prstGeom prst="rect">
            <a:avLst/>
          </a:prstGeom>
          <a:noFill/>
        </p:spPr>
        <p:txBody>
          <a:bodyPr wrap="none" rtlCol="0">
            <a:noAutofit/>
          </a:bodyPr>
          <a:lstStyle/>
          <a:p>
            <a:pPr algn="l">
              <a:spcBef>
                <a:spcPts val="901"/>
              </a:spcBef>
            </a:pPr>
            <a:r>
              <a:rPr lang="en-US" sz="1100" dirty="0" err="1">
                <a:latin typeface="Arial" panose="020B0604020202020204" pitchFamily="34" charset="0"/>
                <a:cs typeface="Arial" panose="020B0604020202020204" pitchFamily="34" charset="0"/>
              </a:rPr>
              <a:t>correo</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electrónico</a:t>
            </a:r>
            <a:r>
              <a:rPr lang="en-US" sz="1100" dirty="0">
                <a:latin typeface="Arial" panose="020B0604020202020204" pitchFamily="34" charset="0"/>
                <a:cs typeface="Arial" panose="020B0604020202020204" pitchFamily="34" charset="0"/>
              </a:rPr>
              <a:t>:</a:t>
            </a:r>
          </a:p>
          <a:p>
            <a:pPr algn="l">
              <a:spcBef>
                <a:spcPts val="0"/>
              </a:spcBef>
            </a:pPr>
            <a:r>
              <a:rPr lang="en-US" sz="1100" dirty="0">
                <a:latin typeface="Arial" panose="020B0604020202020204" pitchFamily="34" charset="0"/>
                <a:cs typeface="Arial" panose="020B0604020202020204" pitchFamily="34" charset="0"/>
                <a:hlinkClick r:id="rId4"/>
              </a:rPr>
              <a:t>program.intake@usda.gov</a:t>
            </a:r>
            <a:r>
              <a:rPr lang="en-US" sz="1100" dirty="0">
                <a:latin typeface="Arial" panose="020B0604020202020204" pitchFamily="34" charset="0"/>
                <a:cs typeface="Arial" panose="020B0604020202020204" pitchFamily="34" charset="0"/>
              </a:rPr>
              <a:t>.</a:t>
            </a:r>
          </a:p>
          <a:p>
            <a:pPr algn="l">
              <a:spcBef>
                <a:spcPts val="901"/>
              </a:spcBef>
            </a:pPr>
            <a:r>
              <a:rPr lang="en-US" sz="1100" dirty="0" err="1">
                <a:latin typeface="Arial" panose="020B0604020202020204" pitchFamily="34" charset="0"/>
                <a:cs typeface="Arial" panose="020B0604020202020204" pitchFamily="34" charset="0"/>
              </a:rPr>
              <a:t>Esta</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institución</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ofrece</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igualdad</a:t>
            </a:r>
            <a:r>
              <a:rPr lang="en-US" sz="1100" dirty="0">
                <a:latin typeface="Arial" panose="020B0604020202020204" pitchFamily="34" charset="0"/>
                <a:cs typeface="Arial" panose="020B0604020202020204" pitchFamily="34" charset="0"/>
              </a:rPr>
              <a:t> de </a:t>
            </a:r>
            <a:r>
              <a:rPr lang="en-US" sz="1100" dirty="0" err="1">
                <a:latin typeface="Arial" panose="020B0604020202020204" pitchFamily="34" charset="0"/>
                <a:cs typeface="Arial" panose="020B0604020202020204" pitchFamily="34" charset="0"/>
              </a:rPr>
              <a:t>oportunidades</a:t>
            </a:r>
            <a:r>
              <a:rPr lang="en-US" sz="1100" dirty="0">
                <a:latin typeface="Arial" panose="020B0604020202020204" pitchFamily="34" charset="0"/>
                <a:cs typeface="Arial" panose="020B0604020202020204" pitchFamily="34" charset="0"/>
              </a:rPr>
              <a:t>.</a:t>
            </a:r>
          </a:p>
        </p:txBody>
      </p:sp>
      <p:sp>
        <p:nvSpPr>
          <p:cNvPr id="13" name="TextBox 12">
            <a:extLst>
              <a:ext uri="{FF2B5EF4-FFF2-40B4-BE49-F238E27FC236}">
                <a16:creationId xmlns:a16="http://schemas.microsoft.com/office/drawing/2014/main" id="{8B974806-35CA-26A0-EC83-5289D1A35CE3}"/>
              </a:ext>
            </a:extLst>
          </p:cNvPr>
          <p:cNvSpPr txBox="1"/>
          <p:nvPr userDrawn="1"/>
        </p:nvSpPr>
        <p:spPr>
          <a:xfrm>
            <a:off x="371744" y="6027420"/>
            <a:ext cx="11385916" cy="595068"/>
          </a:xfrm>
          <a:prstGeom prst="rect">
            <a:avLst/>
          </a:prstGeom>
          <a:noFill/>
        </p:spPr>
        <p:txBody>
          <a:bodyPr wrap="square" lIns="0" tIns="0" rIns="0" bIns="0" rtlCol="0">
            <a:noAutofit/>
          </a:bodyPr>
          <a:lstStyle/>
          <a:p>
            <a:r>
              <a:rPr lang="en-US" sz="1050" b="0" i="0" dirty="0">
                <a:solidFill>
                  <a:schemeClr val="tx1"/>
                </a:solidFill>
                <a:latin typeface="Arial" panose="020B0604020202020204" pitchFamily="34" charset="0"/>
                <a:ea typeface="Univers 45 Light" charset="0"/>
                <a:cs typeface="Arial" panose="020B0604020202020204" pitchFamily="34" charset="0"/>
              </a:rPr>
              <a:t>SDSU Extension</a:t>
            </a:r>
            <a:r>
              <a:rPr lang="en-US" sz="1050" b="0" i="0" baseline="0" dirty="0">
                <a:solidFill>
                  <a:schemeClr val="tx1"/>
                </a:solidFill>
                <a:latin typeface="Arial" panose="020B0604020202020204" pitchFamily="34" charset="0"/>
                <a:ea typeface="Univers 45 Light" charset="0"/>
                <a:cs typeface="Arial" panose="020B0604020202020204" pitchFamily="34" charset="0"/>
              </a:rPr>
              <a:t> is an equal opportunity provider and employer in accordance with the non-discrimination policies of South Dakota State University, the South Dakota Board of Regents and the United States Department of Agriculture.</a:t>
            </a:r>
          </a:p>
          <a:p>
            <a:pPr>
              <a:spcBef>
                <a:spcPts val="601"/>
              </a:spcBef>
            </a:pPr>
            <a:r>
              <a:rPr lang="en-US" sz="1050" b="0" i="0" baseline="0" dirty="0">
                <a:solidFill>
                  <a:schemeClr val="tx1"/>
                </a:solidFill>
                <a:latin typeface="Arial" panose="020B0604020202020204" pitchFamily="34" charset="0"/>
                <a:ea typeface="Univers 45 Light" charset="0"/>
                <a:cs typeface="Arial" panose="020B0604020202020204" pitchFamily="34" charset="0"/>
              </a:rPr>
              <a:t>Learn more at </a:t>
            </a:r>
            <a:r>
              <a:rPr lang="en-US" sz="1050" b="0" i="0" baseline="0" dirty="0" err="1">
                <a:solidFill>
                  <a:schemeClr val="tx1"/>
                </a:solidFill>
                <a:latin typeface="Arial" panose="020B0604020202020204" pitchFamily="34" charset="0"/>
                <a:ea typeface="Univers 45 Light" charset="0"/>
                <a:cs typeface="Arial" panose="020B0604020202020204" pitchFamily="34" charset="0"/>
                <a:hlinkClick r:id="rId5">
                  <a:extLst>
                    <a:ext uri="{A12FA001-AC4F-418D-AE19-62706E023703}">
                      <ahyp:hlinkClr xmlns:ahyp="http://schemas.microsoft.com/office/drawing/2018/hyperlinkcolor" val="tx"/>
                    </a:ext>
                  </a:extLst>
                </a:hlinkClick>
              </a:rPr>
              <a:t>extension.sdstate.edu</a:t>
            </a:r>
            <a:r>
              <a:rPr lang="en-US" sz="1050" b="0" i="0" baseline="0" dirty="0">
                <a:solidFill>
                  <a:schemeClr val="tx1"/>
                </a:solidFill>
                <a:latin typeface="Arial" panose="020B0604020202020204" pitchFamily="34" charset="0"/>
                <a:ea typeface="Univers 45 Light" charset="0"/>
                <a:cs typeface="Arial" panose="020B0604020202020204" pitchFamily="34" charset="0"/>
              </a:rPr>
              <a:t>.</a:t>
            </a:r>
            <a:endParaRPr lang="en-US" sz="1050" b="0" i="0" dirty="0">
              <a:solidFill>
                <a:schemeClr val="tx1"/>
              </a:solidFill>
              <a:latin typeface="Arial" panose="020B0604020202020204" pitchFamily="34" charset="0"/>
              <a:ea typeface="Univers 45 Light" charset="0"/>
              <a:cs typeface="Arial" panose="020B0604020202020204" pitchFamily="34" charset="0"/>
            </a:endParaRPr>
          </a:p>
        </p:txBody>
      </p:sp>
    </p:spTree>
    <p:extLst>
      <p:ext uri="{BB962C8B-B14F-4D97-AF65-F5344CB8AC3E}">
        <p14:creationId xmlns:p14="http://schemas.microsoft.com/office/powerpoint/2010/main" val="15010629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10/9/24</a:t>
            </a:fld>
            <a:endParaRPr lang="en-US"/>
          </a:p>
        </p:txBody>
      </p:sp>
      <p:sp>
        <p:nvSpPr>
          <p:cNvPr id="8" name="Rectangle 7">
            <a:extLst>
              <a:ext uri="{FF2B5EF4-FFF2-40B4-BE49-F238E27FC236}">
                <a16:creationId xmlns:a16="http://schemas.microsoft.com/office/drawing/2014/main" id="{37D86063-A8E4-2C0D-5525-7851B244DB2E}"/>
              </a:ext>
            </a:extLst>
          </p:cNvPr>
          <p:cNvSpPr/>
          <p:nvPr userDrawn="1"/>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userDrawn="1"/>
        </p:nvSpPr>
        <p:spPr>
          <a:xfrm>
            <a:off x="268941" y="6257342"/>
            <a:ext cx="7265713" cy="461665"/>
          </a:xfrm>
          <a:prstGeom prst="rect">
            <a:avLst/>
          </a:prstGeom>
          <a:noFill/>
        </p:spPr>
        <p:txBody>
          <a:bodyPr wrap="square" rtlCol="0">
            <a:spAutoFit/>
          </a:bodyPr>
          <a:lstStyle/>
          <a:p>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userDrawn="1"/>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Picture Placeholder 9">
            <a:extLst>
              <a:ext uri="{FF2B5EF4-FFF2-40B4-BE49-F238E27FC236}">
                <a16:creationId xmlns:a16="http://schemas.microsoft.com/office/drawing/2014/main" id="{6C3A12AA-6F2E-D358-1198-8423C36B35EE}"/>
              </a:ext>
            </a:extLst>
          </p:cNvPr>
          <p:cNvSpPr>
            <a:spLocks noGrp="1"/>
          </p:cNvSpPr>
          <p:nvPr>
            <p:ph type="pic" sz="quarter" idx="13"/>
          </p:nvPr>
        </p:nvSpPr>
        <p:spPr>
          <a:xfrm>
            <a:off x="7540625" y="0"/>
            <a:ext cx="4651375" cy="6858000"/>
          </a:xfrm>
        </p:spPr>
        <p:txBody>
          <a:bodyPr/>
          <a:lstStyle/>
          <a:p>
            <a:r>
              <a:rPr lang="en-US"/>
              <a:t>Click icon to add picture</a:t>
            </a:r>
          </a:p>
        </p:txBody>
      </p:sp>
    </p:spTree>
    <p:extLst>
      <p:ext uri="{BB962C8B-B14F-4D97-AF65-F5344CB8AC3E}">
        <p14:creationId xmlns:p14="http://schemas.microsoft.com/office/powerpoint/2010/main" val="36212345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C234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10/9/24</a:t>
            </a:fld>
            <a:endParaRPr lang="en-US"/>
          </a:p>
        </p:txBody>
      </p:sp>
      <p:sp>
        <p:nvSpPr>
          <p:cNvPr id="8" name="Rectangle 7">
            <a:extLst>
              <a:ext uri="{FF2B5EF4-FFF2-40B4-BE49-F238E27FC236}">
                <a16:creationId xmlns:a16="http://schemas.microsoft.com/office/drawing/2014/main" id="{37D86063-A8E4-2C0D-5525-7851B244DB2E}"/>
              </a:ext>
            </a:extLst>
          </p:cNvPr>
          <p:cNvSpPr/>
          <p:nvPr userDrawn="1"/>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userDrawn="1"/>
        </p:nvSpPr>
        <p:spPr>
          <a:xfrm>
            <a:off x="268941" y="6257342"/>
            <a:ext cx="7265713" cy="461665"/>
          </a:xfrm>
          <a:prstGeom prst="rect">
            <a:avLst/>
          </a:prstGeom>
          <a:noFill/>
        </p:spPr>
        <p:txBody>
          <a:bodyPr wrap="square" rtlCol="0">
            <a:spAutoFit/>
          </a:bodyPr>
          <a:lstStyle/>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userDrawn="1"/>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Picture Placeholder 9">
            <a:extLst>
              <a:ext uri="{FF2B5EF4-FFF2-40B4-BE49-F238E27FC236}">
                <a16:creationId xmlns:a16="http://schemas.microsoft.com/office/drawing/2014/main" id="{9309862F-07A4-ECFD-B301-126FCF7073BD}"/>
              </a:ext>
            </a:extLst>
          </p:cNvPr>
          <p:cNvSpPr>
            <a:spLocks noGrp="1"/>
          </p:cNvSpPr>
          <p:nvPr>
            <p:ph type="pic" sz="quarter" idx="13"/>
          </p:nvPr>
        </p:nvSpPr>
        <p:spPr>
          <a:xfrm>
            <a:off x="7540625" y="0"/>
            <a:ext cx="4651375" cy="6858000"/>
          </a:xfrm>
        </p:spPr>
        <p:txBody>
          <a:bodyPr/>
          <a:lstStyle/>
          <a:p>
            <a:r>
              <a:rPr lang="en-US"/>
              <a:t>Click icon to add picture</a:t>
            </a:r>
          </a:p>
        </p:txBody>
      </p:sp>
      <p:pic>
        <p:nvPicPr>
          <p:cNvPr id="5" name="Picture 4">
            <a:extLst>
              <a:ext uri="{FF2B5EF4-FFF2-40B4-BE49-F238E27FC236}">
                <a16:creationId xmlns:a16="http://schemas.microsoft.com/office/drawing/2014/main" id="{6CB8B870-86AB-0DD3-442D-24E06F4A5834}"/>
              </a:ext>
            </a:extLst>
          </p:cNvPr>
          <p:cNvPicPr>
            <a:picLocks noChangeAspect="1"/>
          </p:cNvPicPr>
          <p:nvPr userDrawn="1"/>
        </p:nvPicPr>
        <p:blipFill>
          <a:blip r:embed="rId4"/>
          <a:srcRect/>
          <a:stretch/>
        </p:blipFill>
        <p:spPr>
          <a:xfrm>
            <a:off x="6233186" y="4099264"/>
            <a:ext cx="840854" cy="861115"/>
          </a:xfrm>
          <a:prstGeom prst="rect">
            <a:avLst/>
          </a:prstGeom>
        </p:spPr>
      </p:pic>
    </p:spTree>
    <p:extLst>
      <p:ext uri="{BB962C8B-B14F-4D97-AF65-F5344CB8AC3E}">
        <p14:creationId xmlns:p14="http://schemas.microsoft.com/office/powerpoint/2010/main" val="6953228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userDrawn="1"/>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userDrawn="1"/>
        </p:nvPicPr>
        <p:blipFill>
          <a:blip r:embed="rId2"/>
          <a:stretch>
            <a:fillRect/>
          </a:stretch>
        </p:blipFill>
        <p:spPr>
          <a:xfrm>
            <a:off x="306918" y="6188292"/>
            <a:ext cx="3801619" cy="523577"/>
          </a:xfrm>
          <a:prstGeom prst="rect">
            <a:avLst/>
          </a:prstGeom>
        </p:spPr>
      </p:pic>
      <p:sp>
        <p:nvSpPr>
          <p:cNvPr id="9" name="TextBox 8">
            <a:extLst>
              <a:ext uri="{FF2B5EF4-FFF2-40B4-BE49-F238E27FC236}">
                <a16:creationId xmlns:a16="http://schemas.microsoft.com/office/drawing/2014/main" id="{6ADB9285-6016-1F84-9F81-00B5BC829C23}"/>
              </a:ext>
            </a:extLst>
          </p:cNvPr>
          <p:cNvSpPr txBox="1"/>
          <p:nvPr userDrawn="1"/>
        </p:nvSpPr>
        <p:spPr>
          <a:xfrm>
            <a:off x="4288221" y="6357767"/>
            <a:ext cx="6942438" cy="253240"/>
          </a:xfrm>
          <a:prstGeom prst="rect">
            <a:avLst/>
          </a:prstGeom>
          <a:noFill/>
        </p:spPr>
        <p:txBody>
          <a:bodyPr wrap="square" rtlCol="0">
            <a:spAutoFit/>
          </a:bodyPr>
          <a:lstStyle/>
          <a:p>
            <a:pPr algn="ctr"/>
            <a:r>
              <a:rPr lang="en-US" sz="100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10" name="TextBox 9">
            <a:extLst>
              <a:ext uri="{FF2B5EF4-FFF2-40B4-BE49-F238E27FC236}">
                <a16:creationId xmlns:a16="http://schemas.microsoft.com/office/drawing/2014/main" id="{42DD2316-71B4-2C10-A69F-9965ADE5F4B4}"/>
              </a:ext>
            </a:extLst>
          </p:cNvPr>
          <p:cNvSpPr txBox="1"/>
          <p:nvPr userDrawn="1"/>
        </p:nvSpPr>
        <p:spPr>
          <a:xfrm>
            <a:off x="11230659" y="6357767"/>
            <a:ext cx="634129" cy="246221"/>
          </a:xfrm>
          <a:prstGeom prst="rect">
            <a:avLst/>
          </a:prstGeom>
          <a:noFill/>
        </p:spPr>
        <p:txBody>
          <a:bodyPr wrap="square" rtlCol="0">
            <a:spAutoFit/>
          </a:bodyPr>
          <a:lstStyle/>
          <a:p>
            <a:pPr algn="r"/>
            <a:fld id="{79F1F932-4DB6-6049-B118-0EF4D083457E}" type="slidenum">
              <a:rPr lang="en-US" sz="1000" b="1"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userDrawn="1"/>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0195176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userDrawn="1"/>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6A103E6-EA7B-D21F-DA1E-15864E1F7EE1}"/>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10" name="TextBox 9">
            <a:extLst>
              <a:ext uri="{FF2B5EF4-FFF2-40B4-BE49-F238E27FC236}">
                <a16:creationId xmlns:a16="http://schemas.microsoft.com/office/drawing/2014/main" id="{31A34BD8-F1B7-DAA4-C056-F8DE09E24B21}"/>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userDrawn="1"/>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a:solidFill>
                  <a:schemeClr val="bg1"/>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5" name="Content Placeholder 4">
            <a:extLst>
              <a:ext uri="{FF2B5EF4-FFF2-40B4-BE49-F238E27FC236}">
                <a16:creationId xmlns:a16="http://schemas.microsoft.com/office/drawing/2014/main" id="{7B73C12D-3B7B-1622-5BA0-8F9FB7A52942}"/>
              </a:ext>
            </a:extLst>
          </p:cNvPr>
          <p:cNvSpPr>
            <a:spLocks noGrp="1"/>
          </p:cNvSpPr>
          <p:nvPr>
            <p:ph sz="quarter" idx="10"/>
          </p:nvPr>
        </p:nvSpPr>
        <p:spPr>
          <a:xfrm>
            <a:off x="4057650" y="514350"/>
            <a:ext cx="7640638" cy="561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4508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userDrawn="1"/>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userDrawn="1"/>
        </p:nvPicPr>
        <p:blipFill>
          <a:blip r:embed="rId2"/>
          <a:stretch>
            <a:fillRect/>
          </a:stretch>
        </p:blipFill>
        <p:spPr>
          <a:xfrm>
            <a:off x="281835" y="6068860"/>
            <a:ext cx="2502279" cy="644692"/>
          </a:xfrm>
          <a:prstGeom prst="rect">
            <a:avLst/>
          </a:prstGeom>
        </p:spPr>
      </p:pic>
      <p:sp>
        <p:nvSpPr>
          <p:cNvPr id="5" name="TextBox 4">
            <a:extLst>
              <a:ext uri="{FF2B5EF4-FFF2-40B4-BE49-F238E27FC236}">
                <a16:creationId xmlns:a16="http://schemas.microsoft.com/office/drawing/2014/main" id="{A225C034-998A-8717-CDD9-F1B447C3A60E}"/>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6" name="TextBox 5">
            <a:extLst>
              <a:ext uri="{FF2B5EF4-FFF2-40B4-BE49-F238E27FC236}">
                <a16:creationId xmlns:a16="http://schemas.microsoft.com/office/drawing/2014/main" id="{69FE8138-AF88-27D4-E9F9-CF4B80E88E1B}"/>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7" name="Content Placeholder 4">
            <a:extLst>
              <a:ext uri="{FF2B5EF4-FFF2-40B4-BE49-F238E27FC236}">
                <a16:creationId xmlns:a16="http://schemas.microsoft.com/office/drawing/2014/main" id="{0F009B73-0102-6FDA-1514-05D03E435C05}"/>
              </a:ext>
            </a:extLst>
          </p:cNvPr>
          <p:cNvSpPr>
            <a:spLocks noGrp="1"/>
          </p:cNvSpPr>
          <p:nvPr>
            <p:ph sz="quarter" idx="10"/>
          </p:nvPr>
        </p:nvSpPr>
        <p:spPr>
          <a:xfrm>
            <a:off x="4057650" y="514350"/>
            <a:ext cx="7640638" cy="561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55981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userDrawn="1"/>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327228"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Picture 12" descr="Text&#10;&#10;Description automatically generated with medium confidence">
            <a:extLst>
              <a:ext uri="{FF2B5EF4-FFF2-40B4-BE49-F238E27FC236}">
                <a16:creationId xmlns:a16="http://schemas.microsoft.com/office/drawing/2014/main" id="{FD4A8752-9B4E-51B6-A941-AF71A6B2CC29}"/>
              </a:ext>
            </a:extLst>
          </p:cNvPr>
          <p:cNvPicPr>
            <a:picLocks noChangeAspect="1"/>
          </p:cNvPicPr>
          <p:nvPr userDrawn="1"/>
        </p:nvPicPr>
        <p:blipFill>
          <a:blip r:embed="rId2"/>
          <a:stretch>
            <a:fillRect/>
          </a:stretch>
        </p:blipFill>
        <p:spPr>
          <a:xfrm>
            <a:off x="340659" y="6102290"/>
            <a:ext cx="2349705" cy="605383"/>
          </a:xfrm>
          <a:prstGeom prst="rect">
            <a:avLst/>
          </a:prstGeom>
        </p:spPr>
      </p:pic>
      <p:sp>
        <p:nvSpPr>
          <p:cNvPr id="5" name="TextBox 4">
            <a:extLst>
              <a:ext uri="{FF2B5EF4-FFF2-40B4-BE49-F238E27FC236}">
                <a16:creationId xmlns:a16="http://schemas.microsoft.com/office/drawing/2014/main" id="{99116059-1F3D-6E15-DA10-12A78B4F6E5D}"/>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6" name="TextBox 5">
            <a:extLst>
              <a:ext uri="{FF2B5EF4-FFF2-40B4-BE49-F238E27FC236}">
                <a16:creationId xmlns:a16="http://schemas.microsoft.com/office/drawing/2014/main" id="{03FF0D8D-254F-BF8F-B7A4-7ED334D0B925}"/>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2936365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userDrawn="1"/>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pic>
        <p:nvPicPr>
          <p:cNvPr id="13" name="Picture 12" descr="Text&#10;&#10;Description automatically generated with medium confidence">
            <a:extLst>
              <a:ext uri="{FF2B5EF4-FFF2-40B4-BE49-F238E27FC236}">
                <a16:creationId xmlns:a16="http://schemas.microsoft.com/office/drawing/2014/main" id="{FD4A8752-9B4E-51B6-A941-AF71A6B2CC29}"/>
              </a:ext>
            </a:extLst>
          </p:cNvPr>
          <p:cNvPicPr>
            <a:picLocks noChangeAspect="1"/>
          </p:cNvPicPr>
          <p:nvPr userDrawn="1"/>
        </p:nvPicPr>
        <p:blipFill>
          <a:blip r:embed="rId2"/>
          <a:stretch>
            <a:fillRect/>
          </a:stretch>
        </p:blipFill>
        <p:spPr>
          <a:xfrm>
            <a:off x="340659" y="6102290"/>
            <a:ext cx="2349705" cy="605383"/>
          </a:xfrm>
          <a:prstGeom prst="rect">
            <a:avLst/>
          </a:prstGeom>
        </p:spPr>
      </p:pic>
      <p:sp>
        <p:nvSpPr>
          <p:cNvPr id="6" name="TextBox 5">
            <a:extLst>
              <a:ext uri="{FF2B5EF4-FFF2-40B4-BE49-F238E27FC236}">
                <a16:creationId xmlns:a16="http://schemas.microsoft.com/office/drawing/2014/main" id="{928F8202-6670-552F-6F67-761EEBA8E3B0}"/>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7" name="TextBox 6">
            <a:extLst>
              <a:ext uri="{FF2B5EF4-FFF2-40B4-BE49-F238E27FC236}">
                <a16:creationId xmlns:a16="http://schemas.microsoft.com/office/drawing/2014/main" id="{4C5E2A80-6152-4CAA-D639-300D7C422BFC}"/>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47F55468-196F-020B-DE04-CB31C6C0877E}"/>
              </a:ext>
            </a:extLst>
          </p:cNvPr>
          <p:cNvSpPr>
            <a:spLocks noGrp="1"/>
          </p:cNvSpPr>
          <p:nvPr>
            <p:ph sz="half" idx="1"/>
          </p:nvPr>
        </p:nvSpPr>
        <p:spPr>
          <a:xfrm>
            <a:off x="838200"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a:extLst>
              <a:ext uri="{FF2B5EF4-FFF2-40B4-BE49-F238E27FC236}">
                <a16:creationId xmlns:a16="http://schemas.microsoft.com/office/drawing/2014/main" id="{6B73B4B6-F024-0F4B-7F69-38DFCF72833A}"/>
              </a:ext>
            </a:extLst>
          </p:cNvPr>
          <p:cNvSpPr>
            <a:spLocks noGrp="1"/>
          </p:cNvSpPr>
          <p:nvPr>
            <p:ph sz="half" idx="2"/>
          </p:nvPr>
        </p:nvSpPr>
        <p:spPr>
          <a:xfrm>
            <a:off x="6327228" y="1966585"/>
            <a:ext cx="5026572"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02786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userDrawn="1"/>
        </p:nvPicPr>
        <p:blipFill>
          <a:blip r:embed="rId2"/>
          <a:stretch>
            <a:fillRect/>
          </a:stretch>
        </p:blipFill>
        <p:spPr>
          <a:xfrm>
            <a:off x="340659" y="6176963"/>
            <a:ext cx="3657600" cy="499672"/>
          </a:xfrm>
          <a:prstGeom prst="rect">
            <a:avLst/>
          </a:prstGeom>
        </p:spPr>
      </p:pic>
      <p:sp>
        <p:nvSpPr>
          <p:cNvPr id="3" name="TextBox 2">
            <a:extLst>
              <a:ext uri="{FF2B5EF4-FFF2-40B4-BE49-F238E27FC236}">
                <a16:creationId xmlns:a16="http://schemas.microsoft.com/office/drawing/2014/main" id="{0B1A7620-2C8D-3F97-48C0-70EF251B9C59}"/>
              </a:ext>
            </a:extLst>
          </p:cNvPr>
          <p:cNvSpPr txBox="1"/>
          <p:nvPr userDrawn="1"/>
        </p:nvSpPr>
        <p:spPr>
          <a:xfrm>
            <a:off x="4056993" y="6407523"/>
            <a:ext cx="7477283" cy="246221"/>
          </a:xfrm>
          <a:prstGeom prst="rect">
            <a:avLst/>
          </a:prstGeom>
          <a:noFill/>
        </p:spPr>
        <p:txBody>
          <a:bodyPr wrap="square" rtlCol="0">
            <a:spAutoFit/>
          </a:bodyPr>
          <a:lstStyle/>
          <a:p>
            <a:pPr algn="ctr"/>
            <a:r>
              <a:rPr lang="en-US" sz="1000" dirty="0">
                <a:solidFill>
                  <a:srgbClr val="0033A0"/>
                </a:solidFill>
                <a:effectLst/>
                <a:latin typeface="Arial" panose="020B0604020202020204" pitchFamily="34" charset="0"/>
                <a:ea typeface="Noto Sans" panose="020B0502040504020204" pitchFamily="34" charset="0"/>
                <a:cs typeface="Arial" panose="020B0604020202020204" pitchFamily="34" charset="0"/>
              </a:rPr>
              <a:t>© 2024, South Dakota Board of Regents</a:t>
            </a:r>
          </a:p>
        </p:txBody>
      </p:sp>
      <p:sp>
        <p:nvSpPr>
          <p:cNvPr id="5" name="TextBox 4">
            <a:extLst>
              <a:ext uri="{FF2B5EF4-FFF2-40B4-BE49-F238E27FC236}">
                <a16:creationId xmlns:a16="http://schemas.microsoft.com/office/drawing/2014/main" id="{E670085D-EDB6-0C06-F988-3116E76785CE}"/>
              </a:ext>
            </a:extLst>
          </p:cNvPr>
          <p:cNvSpPr txBox="1"/>
          <p:nvPr userDrawn="1"/>
        </p:nvSpPr>
        <p:spPr>
          <a:xfrm>
            <a:off x="11217212" y="6407523"/>
            <a:ext cx="634129" cy="246221"/>
          </a:xfrm>
          <a:prstGeom prst="rect">
            <a:avLst/>
          </a:prstGeom>
          <a:noFill/>
        </p:spPr>
        <p:txBody>
          <a:bodyPr wrap="square" rtlCol="0">
            <a:spAutoFit/>
          </a:bodyPr>
          <a:lstStyle/>
          <a:p>
            <a:pPr algn="r"/>
            <a:fld id="{CE031D98-3373-A84B-9B5E-A75B1CC898E4}" type="slidenum">
              <a:rPr lang="en-US" sz="1000" b="1"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6" name="Title 1">
            <a:extLst>
              <a:ext uri="{FF2B5EF4-FFF2-40B4-BE49-F238E27FC236}">
                <a16:creationId xmlns:a16="http://schemas.microsoft.com/office/drawing/2014/main" id="{7A520130-A205-325A-08BA-002FD53CBB83}"/>
              </a:ext>
            </a:extLst>
          </p:cNvPr>
          <p:cNvSpPr>
            <a:spLocks noGrp="1"/>
          </p:cNvSpPr>
          <p:nvPr>
            <p:ph type="title"/>
          </p:nvPr>
        </p:nvSpPr>
        <p:spPr>
          <a:xfrm>
            <a:off x="792217" y="300097"/>
            <a:ext cx="10607566"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dirty="0"/>
              <a:t>Click to edit Master title style</a:t>
            </a:r>
          </a:p>
        </p:txBody>
      </p:sp>
      <p:sp>
        <p:nvSpPr>
          <p:cNvPr id="7" name="Content Placeholder 13">
            <a:extLst>
              <a:ext uri="{FF2B5EF4-FFF2-40B4-BE49-F238E27FC236}">
                <a16:creationId xmlns:a16="http://schemas.microsoft.com/office/drawing/2014/main" id="{3E955F40-CED1-E581-96BD-CA63368089B8}"/>
              </a:ext>
            </a:extLst>
          </p:cNvPr>
          <p:cNvSpPr>
            <a:spLocks noGrp="1"/>
          </p:cNvSpPr>
          <p:nvPr>
            <p:ph sz="quarter" idx="10"/>
          </p:nvPr>
        </p:nvSpPr>
        <p:spPr>
          <a:xfrm>
            <a:off x="777766" y="1818290"/>
            <a:ext cx="10646979" cy="412005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82015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DBFB06-D1AB-A149-9120-0AF75E3AE9D9}" type="datetimeFigureOut">
              <a:rPr lang="en-US" smtClean="0"/>
              <a:t>10/9/24</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3948032478"/>
      </p:ext>
    </p:extLst>
  </p:cSld>
  <p:clrMap bg1="lt1" tx1="dk1" bg2="lt2" tx2="dk2" accent1="accent1" accent2="accent2" accent3="accent3" accent4="accent4" accent5="accent5" accent6="accent6" hlink="hlink" folHlink="folHlink"/>
  <p:sldLayoutIdLst>
    <p:sldLayoutId id="2147483661" r:id="rId1"/>
    <p:sldLayoutId id="2147483660" r:id="rId2"/>
    <p:sldLayoutId id="2147483649" r:id="rId3"/>
    <p:sldLayoutId id="2147483650" r:id="rId4"/>
    <p:sldLayoutId id="2147483651" r:id="rId5"/>
    <p:sldLayoutId id="2147483662" r:id="rId6"/>
    <p:sldLayoutId id="2147483652" r:id="rId7"/>
    <p:sldLayoutId id="2147483664" r:id="rId8"/>
    <p:sldLayoutId id="2147483653" r:id="rId9"/>
    <p:sldLayoutId id="2147483654" r:id="rId10"/>
    <p:sldLayoutId id="2147483666" r:id="rId11"/>
    <p:sldLayoutId id="2147483668" r:id="rId12"/>
    <p:sldLayoutId id="2147483669" r:id="rId13"/>
    <p:sldLayoutId id="2147483655" r:id="rId14"/>
    <p:sldLayoutId id="2147483656" r:id="rId15"/>
    <p:sldLayoutId id="2147483657" r:id="rId16"/>
  </p:sldLayoutIdLst>
  <p:txStyles>
    <p:titleStyle>
      <a:lvl1pPr algn="l" defTabSz="914400" rtl="0" eaLnBrk="1" latinLnBrk="0" hangingPunct="1">
        <a:lnSpc>
          <a:spcPct val="90000"/>
        </a:lnSpc>
        <a:spcBef>
          <a:spcPct val="0"/>
        </a:spcBef>
        <a:buNone/>
        <a:defRPr sz="4400" b="1"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12.jpg"/><Relationship Id="rId4" Type="http://schemas.openxmlformats.org/officeDocument/2006/relationships/image" Target="../media/image11.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video" Target="https://www.youtube.com/embed/Ic4azN_tsEM?feature=oembed" TargetMode="External"/><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dirty="0"/>
              <a:t>Adopt-A-Cow: Dairy</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a:xfrm>
            <a:off x="468359" y="4195482"/>
            <a:ext cx="5489095" cy="1803536"/>
          </a:xfrm>
        </p:spPr>
        <p:txBody>
          <a:bodyPr>
            <a:normAutofit/>
          </a:bodyPr>
          <a:lstStyle/>
          <a:p>
            <a:r>
              <a:rPr lang="en-US" sz="3600" b="1" dirty="0">
                <a:latin typeface="Arial" panose="020B0604020202020204" pitchFamily="34" charset="0"/>
                <a:cs typeface="Arial" panose="020B0604020202020204" pitchFamily="34" charset="0"/>
              </a:rPr>
              <a:t>Lesson 2</a:t>
            </a:r>
          </a:p>
          <a:p>
            <a:r>
              <a:rPr lang="en-US" sz="3200" i="1" dirty="0">
                <a:latin typeface="Arial" panose="020B0604020202020204" pitchFamily="34" charset="0"/>
                <a:cs typeface="Arial" panose="020B0604020202020204" pitchFamily="34" charset="0"/>
              </a:rPr>
              <a:t>Who Am </a:t>
            </a:r>
            <a:r>
              <a:rPr lang="en-US" sz="3200" i="1" dirty="0"/>
              <a:t>I</a:t>
            </a:r>
            <a:r>
              <a:rPr lang="en-US" sz="3200" i="1" dirty="0">
                <a:latin typeface="Arial" panose="020B0604020202020204" pitchFamily="34" charset="0"/>
                <a:cs typeface="Arial" panose="020B0604020202020204" pitchFamily="34" charset="0"/>
              </a:rPr>
              <a:t>?</a:t>
            </a:r>
          </a:p>
        </p:txBody>
      </p:sp>
      <p:pic>
        <p:nvPicPr>
          <p:cNvPr id="3" name="Picture Placeholder 2">
            <a:extLst>
              <a:ext uri="{FF2B5EF4-FFF2-40B4-BE49-F238E27FC236}">
                <a16:creationId xmlns:a16="http://schemas.microsoft.com/office/drawing/2014/main" id="{DC2B1B41-143E-3AE1-76DF-9BEF4F48E0EA}"/>
              </a:ext>
              <a:ext uri="{C183D7F6-B498-43B3-948B-1728B52AA6E4}">
                <adec:decorative xmlns:adec="http://schemas.microsoft.com/office/drawing/2017/decorative" val="1"/>
              </a:ext>
            </a:extLst>
          </p:cNvPr>
          <p:cNvPicPr>
            <a:picLocks noGrp="1" noChangeAspect="1"/>
          </p:cNvPicPr>
          <p:nvPr>
            <p:ph type="pic" sz="quarter" idx="13"/>
          </p:nvPr>
        </p:nvPicPr>
        <p:blipFill>
          <a:blip r:embed="rId2"/>
          <a:srcRect l="24566" r="24566"/>
          <a:stretch/>
        </p:blipFill>
        <p:spPr>
          <a:xfrm>
            <a:off x="7540625" y="0"/>
            <a:ext cx="4651375" cy="6858000"/>
          </a:xfrm>
        </p:spPr>
      </p:pic>
    </p:spTree>
    <p:extLst>
      <p:ext uri="{BB962C8B-B14F-4D97-AF65-F5344CB8AC3E}">
        <p14:creationId xmlns:p14="http://schemas.microsoft.com/office/powerpoint/2010/main" val="669750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noAutofit/>
          </a:bodyPr>
          <a:lstStyle/>
          <a:p>
            <a:r>
              <a:rPr lang="en-US" sz="4000" dirty="0"/>
              <a:t>Lesson 1 Review</a:t>
            </a:r>
          </a:p>
        </p:txBody>
      </p:sp>
      <p:pic>
        <p:nvPicPr>
          <p:cNvPr id="11" name="Content Placeholder 10" descr="milk">
            <a:extLst>
              <a:ext uri="{FF2B5EF4-FFF2-40B4-BE49-F238E27FC236}">
                <a16:creationId xmlns:a16="http://schemas.microsoft.com/office/drawing/2014/main" id="{1F3422B6-491E-8E99-AA63-80787A312528}"/>
              </a:ext>
            </a:extLst>
          </p:cNvPr>
          <p:cNvPicPr>
            <a:picLocks noGrp="1" noChangeAspect="1"/>
          </p:cNvPicPr>
          <p:nvPr>
            <p:ph idx="1"/>
          </p:nvPr>
        </p:nvPicPr>
        <p:blipFill>
          <a:blip r:embed="rId3"/>
          <a:stretch>
            <a:fillRect/>
          </a:stretch>
        </p:blipFill>
        <p:spPr>
          <a:xfrm>
            <a:off x="1412246" y="1762563"/>
            <a:ext cx="3107203" cy="2071469"/>
          </a:xfrm>
        </p:spPr>
      </p:pic>
      <p:sp>
        <p:nvSpPr>
          <p:cNvPr id="13" name="Right Arrow 12" descr="Arrow pointing to dairy cattle">
            <a:extLst>
              <a:ext uri="{FF2B5EF4-FFF2-40B4-BE49-F238E27FC236}">
                <a16:creationId xmlns:a16="http://schemas.microsoft.com/office/drawing/2014/main" id="{35AC0D6C-85BF-4B3C-23E6-4C913067A6A3}"/>
              </a:ext>
            </a:extLst>
          </p:cNvPr>
          <p:cNvSpPr/>
          <p:nvPr/>
        </p:nvSpPr>
        <p:spPr>
          <a:xfrm>
            <a:off x="4750676" y="2347474"/>
            <a:ext cx="2123090" cy="903890"/>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Content Placeholder 10" descr="holstein cattle in a field">
            <a:extLst>
              <a:ext uri="{FF2B5EF4-FFF2-40B4-BE49-F238E27FC236}">
                <a16:creationId xmlns:a16="http://schemas.microsoft.com/office/drawing/2014/main" id="{9C8B931D-6B5D-A583-BFB4-FF1E8E46A609}"/>
              </a:ext>
            </a:extLst>
          </p:cNvPr>
          <p:cNvPicPr>
            <a:picLocks noChangeAspect="1"/>
          </p:cNvPicPr>
          <p:nvPr/>
        </p:nvPicPr>
        <p:blipFill>
          <a:blip r:embed="rId4"/>
          <a:srcRect/>
          <a:stretch/>
        </p:blipFill>
        <p:spPr>
          <a:xfrm>
            <a:off x="7065841" y="1752054"/>
            <a:ext cx="3885939" cy="2147864"/>
          </a:xfrm>
          <a:prstGeom prst="rect">
            <a:avLst/>
          </a:prstGeom>
        </p:spPr>
      </p:pic>
      <p:pic>
        <p:nvPicPr>
          <p:cNvPr id="15" name="Picture 14">
            <a:extLst>
              <a:ext uri="{FF2B5EF4-FFF2-40B4-BE49-F238E27FC236}">
                <a16:creationId xmlns:a16="http://schemas.microsoft.com/office/drawing/2014/main" id="{D97DC7BD-0FA9-170E-4950-5E363CB1BDD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7083971" y="4092599"/>
            <a:ext cx="3888830" cy="1678858"/>
          </a:xfrm>
          <a:prstGeom prst="rect">
            <a:avLst/>
          </a:prstGeom>
        </p:spPr>
      </p:pic>
    </p:spTree>
    <p:extLst>
      <p:ext uri="{BB962C8B-B14F-4D97-AF65-F5344CB8AC3E}">
        <p14:creationId xmlns:p14="http://schemas.microsoft.com/office/powerpoint/2010/main" val="4229647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8A882-DB2E-BFE6-3718-5C0F78B2C475}"/>
              </a:ext>
            </a:extLst>
          </p:cNvPr>
          <p:cNvSpPr>
            <a:spLocks noGrp="1"/>
          </p:cNvSpPr>
          <p:nvPr>
            <p:ph type="title"/>
          </p:nvPr>
        </p:nvSpPr>
        <p:spPr/>
        <p:txBody>
          <a:bodyPr/>
          <a:lstStyle/>
          <a:p>
            <a:r>
              <a:rPr lang="en-US" dirty="0"/>
              <a:t>Meet Your Cow and Calf!</a:t>
            </a:r>
          </a:p>
        </p:txBody>
      </p:sp>
      <p:pic>
        <p:nvPicPr>
          <p:cNvPr id="3" name="Online Media 2" descr="Adopt-A-Cow: Dairy - Lesson 2: Who Am I?">
            <a:hlinkClick r:id="" action="ppaction://media"/>
            <a:extLst>
              <a:ext uri="{FF2B5EF4-FFF2-40B4-BE49-F238E27FC236}">
                <a16:creationId xmlns:a16="http://schemas.microsoft.com/office/drawing/2014/main" id="{4DA73B3E-2256-46CA-901E-E2A9AF0D82C0}"/>
              </a:ext>
            </a:extLst>
          </p:cNvPr>
          <p:cNvPicPr>
            <a:picLocks noRot="1" noChangeAspect="1"/>
          </p:cNvPicPr>
          <p:nvPr>
            <a:videoFile r:link="rId1"/>
          </p:nvPr>
        </p:nvPicPr>
        <p:blipFill>
          <a:blip r:embed="rId4"/>
          <a:stretch>
            <a:fillRect/>
          </a:stretch>
        </p:blipFill>
        <p:spPr>
          <a:xfrm>
            <a:off x="2197100" y="1596862"/>
            <a:ext cx="7797801" cy="4405757"/>
          </a:xfrm>
          <a:prstGeom prst="rect">
            <a:avLst/>
          </a:prstGeom>
        </p:spPr>
      </p:pic>
    </p:spTree>
    <p:extLst>
      <p:ext uri="{BB962C8B-B14F-4D97-AF65-F5344CB8AC3E}">
        <p14:creationId xmlns:p14="http://schemas.microsoft.com/office/powerpoint/2010/main" val="317481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dirty="0"/>
              <a:t>Design Your Own Tag</a:t>
            </a:r>
          </a:p>
        </p:txBody>
      </p:sp>
      <p:pic>
        <p:nvPicPr>
          <p:cNvPr id="5" name="Content Placeholder 4" descr="dairy calves with ear tags">
            <a:extLst>
              <a:ext uri="{FF2B5EF4-FFF2-40B4-BE49-F238E27FC236}">
                <a16:creationId xmlns:a16="http://schemas.microsoft.com/office/drawing/2014/main" id="{770B5F62-2348-B8DE-A75C-A32D5905A8CA}"/>
              </a:ext>
            </a:extLst>
          </p:cNvPr>
          <p:cNvPicPr>
            <a:picLocks noGrp="1" noChangeAspect="1"/>
          </p:cNvPicPr>
          <p:nvPr>
            <p:ph idx="1"/>
          </p:nvPr>
        </p:nvPicPr>
        <p:blipFill>
          <a:blip r:embed="rId3"/>
          <a:stretch>
            <a:fillRect/>
          </a:stretch>
        </p:blipFill>
        <p:spPr>
          <a:xfrm>
            <a:off x="3064669" y="1597025"/>
            <a:ext cx="6062662" cy="4041775"/>
          </a:xfrm>
        </p:spPr>
      </p:pic>
    </p:spTree>
    <p:extLst>
      <p:ext uri="{BB962C8B-B14F-4D97-AF65-F5344CB8AC3E}">
        <p14:creationId xmlns:p14="http://schemas.microsoft.com/office/powerpoint/2010/main" val="37805759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6447-C9E5-CC76-DD29-39201040009F}"/>
              </a:ext>
            </a:extLst>
          </p:cNvPr>
          <p:cNvSpPr>
            <a:spLocks noGrp="1"/>
          </p:cNvSpPr>
          <p:nvPr>
            <p:ph type="title" idx="4294967295"/>
          </p:nvPr>
        </p:nvSpPr>
        <p:spPr>
          <a:xfrm>
            <a:off x="838200" y="1031333"/>
            <a:ext cx="10515600" cy="1325563"/>
          </a:xfrm>
        </p:spPr>
        <p:txBody>
          <a:bodyPr anchor="b">
            <a:normAutofit/>
          </a:bodyPr>
          <a:lstStyle/>
          <a:p>
            <a:r>
              <a:rPr lang="en-US" sz="800" dirty="0">
                <a:solidFill>
                  <a:schemeClr val="bg1"/>
                </a:solidFill>
              </a:rPr>
              <a:t>And Justice</a:t>
            </a:r>
            <a:r>
              <a:rPr lang="en-US" sz="800" baseline="0" dirty="0">
                <a:solidFill>
                  <a:schemeClr val="bg1"/>
                </a:solidFill>
              </a:rPr>
              <a:t> for All - English</a:t>
            </a:r>
            <a:endParaRPr lang="en-US" sz="800" dirty="0">
              <a:solidFill>
                <a:schemeClr val="bg1"/>
              </a:solidFill>
            </a:endParaRPr>
          </a:p>
        </p:txBody>
      </p:sp>
    </p:spTree>
    <p:extLst>
      <p:ext uri="{BB962C8B-B14F-4D97-AF65-F5344CB8AC3E}">
        <p14:creationId xmlns:p14="http://schemas.microsoft.com/office/powerpoint/2010/main" val="22527904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D4408-F328-440B-6ED5-45FB65693C42}"/>
              </a:ext>
            </a:extLst>
          </p:cNvPr>
          <p:cNvSpPr>
            <a:spLocks noGrp="1"/>
          </p:cNvSpPr>
          <p:nvPr>
            <p:ph type="title" idx="4294967295"/>
          </p:nvPr>
        </p:nvSpPr>
        <p:spPr>
          <a:xfrm>
            <a:off x="838200" y="1044396"/>
            <a:ext cx="10515600" cy="1325563"/>
          </a:xfrm>
        </p:spPr>
        <p:txBody>
          <a:bodyPr anchor="b">
            <a:normAutofit/>
          </a:bodyPr>
          <a:lstStyle/>
          <a:p>
            <a:r>
              <a:rPr lang="en-US" sz="800" dirty="0">
                <a:solidFill>
                  <a:schemeClr val="bg1"/>
                </a:solidFill>
              </a:rPr>
              <a:t>And Justice for All - Spanish</a:t>
            </a:r>
          </a:p>
        </p:txBody>
      </p:sp>
    </p:spTree>
    <p:extLst>
      <p:ext uri="{BB962C8B-B14F-4D97-AF65-F5344CB8AC3E}">
        <p14:creationId xmlns:p14="http://schemas.microsoft.com/office/powerpoint/2010/main" val="20598012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0044-AdoptACow-Beef-PPT-Template" id="{2354B3C4-BF88-5640-B539-852684CEC138}" vid="{A5F9DAC9-30B9-BA42-89CE-F07F26C001B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224</TotalTime>
  <Words>391</Words>
  <Application>Microsoft Macintosh PowerPoint</Application>
  <PresentationFormat>Widescreen</PresentationFormat>
  <Paragraphs>41</Paragraphs>
  <Slides>6</Slides>
  <Notes>5</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Aptos</vt:lpstr>
      <vt:lpstr>Arial</vt:lpstr>
      <vt:lpstr>Calibri</vt:lpstr>
      <vt:lpstr>Noto Serif</vt:lpstr>
      <vt:lpstr>Palatino</vt:lpstr>
      <vt:lpstr>Office Theme</vt:lpstr>
      <vt:lpstr>Adopt-A-Cow: Dairy</vt:lpstr>
      <vt:lpstr>Lesson 1 Review</vt:lpstr>
      <vt:lpstr>Meet Your Cow and Calf!</vt:lpstr>
      <vt:lpstr>Design Your Own Tag</vt:lpstr>
      <vt:lpstr>And Justice for All - English</vt:lpstr>
      <vt:lpstr>And Justice for All - Spanish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Cartney, Shelly</dc:creator>
  <cp:lastModifiedBy>Cartney, Shelly</cp:lastModifiedBy>
  <cp:revision>12</cp:revision>
  <dcterms:created xsi:type="dcterms:W3CDTF">2024-07-19T18:33:50Z</dcterms:created>
  <dcterms:modified xsi:type="dcterms:W3CDTF">2024-10-09T20:34:36Z</dcterms:modified>
</cp:coreProperties>
</file>